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1474" r:id="rId2"/>
    <p:sldId id="1475" r:id="rId3"/>
    <p:sldId id="1476" r:id="rId4"/>
    <p:sldId id="268" r:id="rId5"/>
    <p:sldId id="350" r:id="rId6"/>
    <p:sldId id="339" r:id="rId7"/>
    <p:sldId id="330" r:id="rId8"/>
    <p:sldId id="342" r:id="rId9"/>
    <p:sldId id="340" r:id="rId10"/>
    <p:sldId id="341" r:id="rId11"/>
    <p:sldId id="336" r:id="rId12"/>
    <p:sldId id="314" r:id="rId13"/>
    <p:sldId id="335" r:id="rId14"/>
    <p:sldId id="286" r:id="rId15"/>
    <p:sldId id="356" r:id="rId16"/>
    <p:sldId id="319" r:id="rId17"/>
    <p:sldId id="318" r:id="rId18"/>
    <p:sldId id="320" r:id="rId19"/>
    <p:sldId id="344" r:id="rId20"/>
    <p:sldId id="345" r:id="rId21"/>
    <p:sldId id="331" r:id="rId22"/>
    <p:sldId id="287" r:id="rId23"/>
    <p:sldId id="355" r:id="rId24"/>
    <p:sldId id="346" r:id="rId25"/>
    <p:sldId id="347" r:id="rId26"/>
    <p:sldId id="351" r:id="rId27"/>
    <p:sldId id="352" r:id="rId28"/>
    <p:sldId id="288" r:id="rId29"/>
    <p:sldId id="290" r:id="rId30"/>
    <p:sldId id="337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馥宁" initials="馥杨" lastIdx="2" clrIdx="0"/>
  <p:cmAuthor id="2" name="郭保永" initials="郭保永" lastIdx="1" clrIdx="1">
    <p:extLst>
      <p:ext uri="{19B8F6BF-5375-455C-9EA6-DF929625EA0E}">
        <p15:presenceInfo xmlns:p15="http://schemas.microsoft.com/office/powerpoint/2012/main" userId="郭保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576"/>
    <a:srgbClr val="713D85"/>
    <a:srgbClr val="1F4E79"/>
    <a:srgbClr val="800080"/>
    <a:srgbClr val="FBE6D7"/>
    <a:srgbClr val="8D5FBE"/>
    <a:srgbClr val="5EA1DD"/>
    <a:srgbClr val="FEAF02"/>
    <a:srgbClr val="F6DFC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3" autoAdjust="0"/>
    <p:restoredTop sz="78261" autoAdjust="0"/>
  </p:normalViewPr>
  <p:slideViewPr>
    <p:cSldViewPr snapToGrid="0" showGuides="1">
      <p:cViewPr varScale="1">
        <p:scale>
          <a:sx n="87" d="100"/>
          <a:sy n="87" d="100"/>
        </p:scale>
        <p:origin x="1662" y="84"/>
      </p:cViewPr>
      <p:guideLst>
        <p:guide orient="horz" pos="22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#1">
  <dgm:title val=""/>
  <dgm:desc val=""/>
  <dgm:catLst>
    <dgm:cat type="accent1" pri="11400"/>
  </dgm:catLst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#1">
  <dgm:title val=""/>
  <dgm:desc val=""/>
  <dgm:catLst>
    <dgm:cat type="accent5" pri="11300"/>
  </dgm:catLst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E6631-EA3B-40FE-BA65-19DCFC2F72C2}" type="doc">
      <dgm:prSet loTypeId="urn:microsoft.com/office/officeart/2005/8/layout/arrow6#1" loCatId="process" qsTypeId="urn:microsoft.com/office/officeart/2005/8/quickstyle/3d1#1" qsCatId="3D" csTypeId="urn:microsoft.com/office/officeart/2005/8/colors/accent1_4#1" csCatId="accent1" phldr="1"/>
      <dgm:spPr/>
    </dgm:pt>
    <dgm:pt modelId="{FF4A6D62-EBE9-4ACC-8B8A-BC631A86A1E8}">
      <dgm:prSet phldrT="[文本]" custT="1"/>
      <dgm:spPr/>
      <dgm:t>
        <a:bodyPr/>
        <a:lstStyle/>
        <a:p>
          <a:r>
            <a: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技术</a:t>
          </a:r>
        </a:p>
      </dgm:t>
    </dgm:pt>
    <dgm:pt modelId="{BCAD7DE7-5B51-4EF9-9138-2BA21095B237}" type="parTrans" cxnId="{C4549C17-F7DE-459F-9AA8-3B604E3B0198}">
      <dgm:prSet/>
      <dgm:spPr/>
      <dgm:t>
        <a:bodyPr/>
        <a:lstStyle/>
        <a:p>
          <a:endParaRPr lang="zh-CN" altLang="en-US" sz="2400" b="1"/>
        </a:p>
      </dgm:t>
    </dgm:pt>
    <dgm:pt modelId="{A4E4F72E-3F77-4B7D-8203-B979371F003D}" type="sibTrans" cxnId="{C4549C17-F7DE-459F-9AA8-3B604E3B0198}">
      <dgm:prSet/>
      <dgm:spPr/>
      <dgm:t>
        <a:bodyPr/>
        <a:lstStyle/>
        <a:p>
          <a:endParaRPr lang="zh-CN" altLang="en-US" sz="2400" b="1"/>
        </a:p>
      </dgm:t>
    </dgm:pt>
    <dgm:pt modelId="{28C3D90F-08C9-4830-888B-F47513219869}">
      <dgm:prSet phldrT="[文本]" custT="1"/>
      <dgm:spPr/>
      <dgm:t>
        <a:bodyPr/>
        <a:lstStyle/>
        <a:p>
          <a:r>
            <a: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优点</a:t>
          </a:r>
        </a:p>
      </dgm:t>
    </dgm:pt>
    <dgm:pt modelId="{61E7BEA6-0D95-4781-A758-EDD21316C07B}" type="parTrans" cxnId="{C9CB38A0-4E13-49C5-AA2C-00030C246E8A}">
      <dgm:prSet/>
      <dgm:spPr/>
      <dgm:t>
        <a:bodyPr/>
        <a:lstStyle/>
        <a:p>
          <a:endParaRPr lang="zh-CN" altLang="en-US" sz="2400" b="1"/>
        </a:p>
      </dgm:t>
    </dgm:pt>
    <dgm:pt modelId="{3264CA16-1DF5-49A4-A4C3-06D5B9BCE118}" type="sibTrans" cxnId="{C9CB38A0-4E13-49C5-AA2C-00030C246E8A}">
      <dgm:prSet/>
      <dgm:spPr/>
      <dgm:t>
        <a:bodyPr/>
        <a:lstStyle/>
        <a:p>
          <a:endParaRPr lang="zh-CN" altLang="en-US" sz="2400" b="1"/>
        </a:p>
      </dgm:t>
    </dgm:pt>
    <dgm:pt modelId="{2DCBC168-6EDA-7446-AA56-2C40E4434CB5}" type="pres">
      <dgm:prSet presAssocID="{FDAE6631-EA3B-40FE-BA65-19DCFC2F72C2}" presName="compositeShape" presStyleCnt="0">
        <dgm:presLayoutVars>
          <dgm:chMax val="2"/>
          <dgm:dir/>
          <dgm:resizeHandles val="exact"/>
        </dgm:presLayoutVars>
      </dgm:prSet>
      <dgm:spPr/>
    </dgm:pt>
    <dgm:pt modelId="{DDEFEE8B-C9C1-F643-9E0E-687989411109}" type="pres">
      <dgm:prSet presAssocID="{FDAE6631-EA3B-40FE-BA65-19DCFC2F72C2}" presName="ribbon" presStyleLbl="node1" presStyleIdx="0" presStyleCnt="1" custScaleX="192041" custLinFactNeighborX="10640"/>
      <dgm:spPr/>
    </dgm:pt>
    <dgm:pt modelId="{CC774195-4A57-3F41-AF8F-A29A7327711B}" type="pres">
      <dgm:prSet presAssocID="{FDAE6631-EA3B-40FE-BA65-19DCFC2F72C2}" presName="leftArrowText" presStyleLbl="node1" presStyleIdx="0" presStyleCnt="1" custScaleX="155185" custLinFactNeighborX="-72180" custLinFactNeighborY="6147">
        <dgm:presLayoutVars>
          <dgm:chMax val="0"/>
          <dgm:bulletEnabled val="1"/>
        </dgm:presLayoutVars>
      </dgm:prSet>
      <dgm:spPr/>
    </dgm:pt>
    <dgm:pt modelId="{1D2E9964-DC3E-3F42-A6B1-09263980DBF5}" type="pres">
      <dgm:prSet presAssocID="{FDAE6631-EA3B-40FE-BA65-19DCFC2F72C2}" presName="rightArrowText" presStyleLbl="node1" presStyleIdx="0" presStyleCnt="1" custScaleX="151062" custLinFactNeighborX="74921" custLinFactNeighborY="-387">
        <dgm:presLayoutVars>
          <dgm:chMax val="0"/>
          <dgm:bulletEnabled val="1"/>
        </dgm:presLayoutVars>
      </dgm:prSet>
      <dgm:spPr/>
    </dgm:pt>
  </dgm:ptLst>
  <dgm:cxnLst>
    <dgm:cxn modelId="{C4549C17-F7DE-459F-9AA8-3B604E3B0198}" srcId="{FDAE6631-EA3B-40FE-BA65-19DCFC2F72C2}" destId="{FF4A6D62-EBE9-4ACC-8B8A-BC631A86A1E8}" srcOrd="0" destOrd="0" parTransId="{BCAD7DE7-5B51-4EF9-9138-2BA21095B237}" sibTransId="{A4E4F72E-3F77-4B7D-8203-B979371F003D}"/>
    <dgm:cxn modelId="{4F51FF19-2811-264A-B5E7-02328708174A}" type="presOf" srcId="{28C3D90F-08C9-4830-888B-F47513219869}" destId="{1D2E9964-DC3E-3F42-A6B1-09263980DBF5}" srcOrd="0" destOrd="0" presId="urn:microsoft.com/office/officeart/2005/8/layout/arrow6#1"/>
    <dgm:cxn modelId="{C05E5243-CD26-5143-91EF-912958EDD559}" type="presOf" srcId="{FDAE6631-EA3B-40FE-BA65-19DCFC2F72C2}" destId="{2DCBC168-6EDA-7446-AA56-2C40E4434CB5}" srcOrd="0" destOrd="0" presId="urn:microsoft.com/office/officeart/2005/8/layout/arrow6#1"/>
    <dgm:cxn modelId="{C9CB38A0-4E13-49C5-AA2C-00030C246E8A}" srcId="{FDAE6631-EA3B-40FE-BA65-19DCFC2F72C2}" destId="{28C3D90F-08C9-4830-888B-F47513219869}" srcOrd="1" destOrd="0" parTransId="{61E7BEA6-0D95-4781-A758-EDD21316C07B}" sibTransId="{3264CA16-1DF5-49A4-A4C3-06D5B9BCE118}"/>
    <dgm:cxn modelId="{42985DC6-2809-CC4F-B434-2B7628049AD2}" type="presOf" srcId="{FF4A6D62-EBE9-4ACC-8B8A-BC631A86A1E8}" destId="{CC774195-4A57-3F41-AF8F-A29A7327711B}" srcOrd="0" destOrd="0" presId="urn:microsoft.com/office/officeart/2005/8/layout/arrow6#1"/>
    <dgm:cxn modelId="{84959BE9-090E-9141-ADD5-34EC3921B413}" type="presParOf" srcId="{2DCBC168-6EDA-7446-AA56-2C40E4434CB5}" destId="{DDEFEE8B-C9C1-F643-9E0E-687989411109}" srcOrd="0" destOrd="0" presId="urn:microsoft.com/office/officeart/2005/8/layout/arrow6#1"/>
    <dgm:cxn modelId="{A3AEFA96-82C0-8845-813C-D5767C76080B}" type="presParOf" srcId="{2DCBC168-6EDA-7446-AA56-2C40E4434CB5}" destId="{CC774195-4A57-3F41-AF8F-A29A7327711B}" srcOrd="1" destOrd="0" presId="urn:microsoft.com/office/officeart/2005/8/layout/arrow6#1"/>
    <dgm:cxn modelId="{F3EC6057-8A8F-3244-88CC-88648577574E}" type="presParOf" srcId="{2DCBC168-6EDA-7446-AA56-2C40E4434CB5}" destId="{1D2E9964-DC3E-3F42-A6B1-09263980DBF5}" srcOrd="2" destOrd="0" presId="urn:microsoft.com/office/officeart/2005/8/layout/arrow6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B1BCF-CB96-3E48-9C60-95A7D48EDC5F}" type="doc">
      <dgm:prSet loTypeId="urn:microsoft.com/office/officeart/2005/8/layout/equation2#1" loCatId="" qsTypeId="urn:microsoft.com/office/officeart/2005/8/quickstyle/3d5#1" qsCatId="3D" csTypeId="urn:microsoft.com/office/officeart/2005/8/colors/accent5_3#1" csCatId="accent5" phldr="1"/>
      <dgm:spPr/>
    </dgm:pt>
    <dgm:pt modelId="{EE662140-4204-5A4D-B01F-3B2A77DADF10}">
      <dgm:prSet phldrT="[文本]"/>
      <dgm:spPr/>
      <dgm:t>
        <a:bodyPr/>
        <a:lstStyle/>
        <a:p>
          <a:r>
            <a:rPr lang="zh-CN" altLang="en-US" b="1"/>
            <a:t>广播风暴</a:t>
          </a:r>
          <a:endParaRPr lang="zh-CN" altLang="en-US" b="1" dirty="0"/>
        </a:p>
      </dgm:t>
    </dgm:pt>
    <dgm:pt modelId="{0F1FBBED-3BAC-0847-A086-DF9F3EC12335}" type="parTrans" cxnId="{42CF18B7-E239-8544-87AE-DF6A3404A793}">
      <dgm:prSet/>
      <dgm:spPr/>
      <dgm:t>
        <a:bodyPr/>
        <a:lstStyle/>
        <a:p>
          <a:endParaRPr lang="zh-CN" altLang="en-US"/>
        </a:p>
      </dgm:t>
    </dgm:pt>
    <dgm:pt modelId="{D16F6084-E9D3-8842-97A3-4578F330FFE4}" type="sibTrans" cxnId="{42CF18B7-E239-8544-87AE-DF6A3404A793}">
      <dgm:prSet/>
      <dgm:spPr/>
      <dgm:t>
        <a:bodyPr/>
        <a:lstStyle/>
        <a:p>
          <a:endParaRPr lang="zh-CN" altLang="en-US"/>
        </a:p>
      </dgm:t>
    </dgm:pt>
    <dgm:pt modelId="{22B07003-D27E-7A46-8325-12650D38DC78}">
      <dgm:prSet phldrT="[文本]"/>
      <dgm:spPr/>
      <dgm:t>
        <a:bodyPr/>
        <a:lstStyle/>
        <a:p>
          <a:r>
            <a:rPr lang="zh-CN" altLang="en-US" b="1" dirty="0"/>
            <a:t>公司需求</a:t>
          </a:r>
        </a:p>
      </dgm:t>
    </dgm:pt>
    <dgm:pt modelId="{0D35495E-63FA-804A-A529-29735F96A464}" type="parTrans" cxnId="{69D3FFAF-EF52-4A44-BA23-EFB79F8EF915}">
      <dgm:prSet/>
      <dgm:spPr/>
      <dgm:t>
        <a:bodyPr/>
        <a:lstStyle/>
        <a:p>
          <a:endParaRPr lang="zh-CN" altLang="en-US"/>
        </a:p>
      </dgm:t>
    </dgm:pt>
    <dgm:pt modelId="{D9141F26-3110-2142-9F6D-8E62FA01304A}" type="sibTrans" cxnId="{69D3FFAF-EF52-4A44-BA23-EFB79F8EF915}">
      <dgm:prSet/>
      <dgm:spPr/>
      <dgm:t>
        <a:bodyPr/>
        <a:lstStyle/>
        <a:p>
          <a:endParaRPr lang="zh-CN" altLang="en-US"/>
        </a:p>
      </dgm:t>
    </dgm:pt>
    <dgm:pt modelId="{AE04C6ED-0E8C-2446-8C23-F8B00ADA3EB9}">
      <dgm:prSet phldrT="[文本]" custT="1"/>
      <dgm:spPr/>
      <dgm:t>
        <a:bodyPr/>
        <a:lstStyle/>
        <a:p>
          <a:r>
            <a:rPr lang="zh-CN" altLang="en-US" sz="31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跨交换机端口划分 </a:t>
          </a:r>
          <a:r>
            <a:rPr lang="en-US" altLang="zh-CN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！</a:t>
          </a:r>
        </a:p>
      </dgm:t>
    </dgm:pt>
    <dgm:pt modelId="{78B5D573-DD3C-B74A-AA63-69450847BC2B}" type="parTrans" cxnId="{89702DD2-2324-9F4C-A21A-7CD4B41C8E4E}">
      <dgm:prSet/>
      <dgm:spPr/>
      <dgm:t>
        <a:bodyPr/>
        <a:lstStyle/>
        <a:p>
          <a:endParaRPr lang="zh-CN" altLang="en-US"/>
        </a:p>
      </dgm:t>
    </dgm:pt>
    <dgm:pt modelId="{1D7F8479-242A-0245-8159-415996F2B4E8}" type="sibTrans" cxnId="{89702DD2-2324-9F4C-A21A-7CD4B41C8E4E}">
      <dgm:prSet/>
      <dgm:spPr/>
      <dgm:t>
        <a:bodyPr/>
        <a:lstStyle/>
        <a:p>
          <a:endParaRPr lang="zh-CN" altLang="en-US"/>
        </a:p>
      </dgm:t>
    </dgm:pt>
    <dgm:pt modelId="{F2300F3A-CB14-264A-BB7F-8E98A425239B}" type="pres">
      <dgm:prSet presAssocID="{B95B1BCF-CB96-3E48-9C60-95A7D48EDC5F}" presName="Name0" presStyleCnt="0">
        <dgm:presLayoutVars>
          <dgm:dir/>
          <dgm:resizeHandles val="exact"/>
        </dgm:presLayoutVars>
      </dgm:prSet>
      <dgm:spPr/>
    </dgm:pt>
    <dgm:pt modelId="{87421736-DFE9-884B-89ED-460D606ABC44}" type="pres">
      <dgm:prSet presAssocID="{B95B1BCF-CB96-3E48-9C60-95A7D48EDC5F}" presName="vNodes" presStyleCnt="0"/>
      <dgm:spPr/>
    </dgm:pt>
    <dgm:pt modelId="{704385D6-EA9F-564B-8BF7-DCCE425368FD}" type="pres">
      <dgm:prSet presAssocID="{EE662140-4204-5A4D-B01F-3B2A77DADF10}" presName="node" presStyleLbl="node1" presStyleIdx="0" presStyleCnt="3" custLinFactNeighborX="-52398" custLinFactNeighborY="68885">
        <dgm:presLayoutVars>
          <dgm:bulletEnabled val="1"/>
        </dgm:presLayoutVars>
      </dgm:prSet>
      <dgm:spPr/>
    </dgm:pt>
    <dgm:pt modelId="{0238DE91-7CC2-D949-80F6-8820DA42AB7E}" type="pres">
      <dgm:prSet presAssocID="{D16F6084-E9D3-8842-97A3-4578F330FFE4}" presName="spacerT" presStyleCnt="0"/>
      <dgm:spPr/>
    </dgm:pt>
    <dgm:pt modelId="{1DCCD699-FEE5-AB40-8DD2-8BC1E0EDD89C}" type="pres">
      <dgm:prSet presAssocID="{D16F6084-E9D3-8842-97A3-4578F330FFE4}" presName="sibTrans" presStyleLbl="sibTrans2D1" presStyleIdx="0" presStyleCnt="2" custLinFactNeighborX="-96285" custLinFactNeighborY="-8300"/>
      <dgm:spPr/>
    </dgm:pt>
    <dgm:pt modelId="{33D31503-E26B-BC45-AF82-42917D4D6A57}" type="pres">
      <dgm:prSet presAssocID="{D16F6084-E9D3-8842-97A3-4578F330FFE4}" presName="spacerB" presStyleCnt="0"/>
      <dgm:spPr/>
    </dgm:pt>
    <dgm:pt modelId="{8C8BEE2D-F96C-EB4B-99FA-585869598828}" type="pres">
      <dgm:prSet presAssocID="{22B07003-D27E-7A46-8325-12650D38DC78}" presName="node" presStyleLbl="node1" presStyleIdx="1" presStyleCnt="3" custLinFactNeighborX="-60105" custLinFactNeighborY="-8800">
        <dgm:presLayoutVars>
          <dgm:bulletEnabled val="1"/>
        </dgm:presLayoutVars>
      </dgm:prSet>
      <dgm:spPr/>
    </dgm:pt>
    <dgm:pt modelId="{DEC8B602-3220-F445-B6DF-FD6055139C67}" type="pres">
      <dgm:prSet presAssocID="{B95B1BCF-CB96-3E48-9C60-95A7D48EDC5F}" presName="sibTransLast" presStyleLbl="sibTrans2D1" presStyleIdx="1" presStyleCnt="2" custScaleX="128593" custLinFactNeighborX="8727" custLinFactNeighborY="-570"/>
      <dgm:spPr/>
    </dgm:pt>
    <dgm:pt modelId="{DBC19727-6264-D145-854F-9DA4E6C387A1}" type="pres">
      <dgm:prSet presAssocID="{B95B1BCF-CB96-3E48-9C60-95A7D48EDC5F}" presName="connectorText" presStyleLbl="sibTrans2D1" presStyleIdx="1" presStyleCnt="2"/>
      <dgm:spPr/>
    </dgm:pt>
    <dgm:pt modelId="{0142F53E-DAE7-1744-B0A1-C13C32548685}" type="pres">
      <dgm:prSet presAssocID="{B95B1BCF-CB96-3E48-9C60-95A7D48EDC5F}" presName="lastNode" presStyleLbl="node1" presStyleIdx="2" presStyleCnt="3" custScaleX="74421" custScaleY="70193" custLinFactNeighborX="67765" custLinFactNeighborY="-337">
        <dgm:presLayoutVars>
          <dgm:bulletEnabled val="1"/>
        </dgm:presLayoutVars>
      </dgm:prSet>
      <dgm:spPr/>
    </dgm:pt>
  </dgm:ptLst>
  <dgm:cxnLst>
    <dgm:cxn modelId="{AE6D3B60-D4A0-DF4D-ABC4-62982ADC0F89}" type="presOf" srcId="{EE662140-4204-5A4D-B01F-3B2A77DADF10}" destId="{704385D6-EA9F-564B-8BF7-DCCE425368FD}" srcOrd="0" destOrd="0" presId="urn:microsoft.com/office/officeart/2005/8/layout/equation2#1"/>
    <dgm:cxn modelId="{6F1F0E6F-BA33-314F-9C20-9B93ED54C98C}" type="presOf" srcId="{B95B1BCF-CB96-3E48-9C60-95A7D48EDC5F}" destId="{F2300F3A-CB14-264A-BB7F-8E98A425239B}" srcOrd="0" destOrd="0" presId="urn:microsoft.com/office/officeart/2005/8/layout/equation2#1"/>
    <dgm:cxn modelId="{39CF7F56-125C-8C4F-9B8A-D75F0BF7AB15}" type="presOf" srcId="{22B07003-D27E-7A46-8325-12650D38DC78}" destId="{8C8BEE2D-F96C-EB4B-99FA-585869598828}" srcOrd="0" destOrd="0" presId="urn:microsoft.com/office/officeart/2005/8/layout/equation2#1"/>
    <dgm:cxn modelId="{F86C657B-E33B-5D48-B8B0-279626A94C9A}" type="presOf" srcId="{D16F6084-E9D3-8842-97A3-4578F330FFE4}" destId="{1DCCD699-FEE5-AB40-8DD2-8BC1E0EDD89C}" srcOrd="0" destOrd="0" presId="urn:microsoft.com/office/officeart/2005/8/layout/equation2#1"/>
    <dgm:cxn modelId="{69D3FFAF-EF52-4A44-BA23-EFB79F8EF915}" srcId="{B95B1BCF-CB96-3E48-9C60-95A7D48EDC5F}" destId="{22B07003-D27E-7A46-8325-12650D38DC78}" srcOrd="1" destOrd="0" parTransId="{0D35495E-63FA-804A-A529-29735F96A464}" sibTransId="{D9141F26-3110-2142-9F6D-8E62FA01304A}"/>
    <dgm:cxn modelId="{42CF18B7-E239-8544-87AE-DF6A3404A793}" srcId="{B95B1BCF-CB96-3E48-9C60-95A7D48EDC5F}" destId="{EE662140-4204-5A4D-B01F-3B2A77DADF10}" srcOrd="0" destOrd="0" parTransId="{0F1FBBED-3BAC-0847-A086-DF9F3EC12335}" sibTransId="{D16F6084-E9D3-8842-97A3-4578F330FFE4}"/>
    <dgm:cxn modelId="{AADB5FB9-27AC-DE42-8CC2-786257338E9B}" type="presOf" srcId="{AE04C6ED-0E8C-2446-8C23-F8B00ADA3EB9}" destId="{0142F53E-DAE7-1744-B0A1-C13C32548685}" srcOrd="0" destOrd="0" presId="urn:microsoft.com/office/officeart/2005/8/layout/equation2#1"/>
    <dgm:cxn modelId="{3B0666BF-0BE6-C148-A041-4626A228E934}" type="presOf" srcId="{D9141F26-3110-2142-9F6D-8E62FA01304A}" destId="{DBC19727-6264-D145-854F-9DA4E6C387A1}" srcOrd="1" destOrd="0" presId="urn:microsoft.com/office/officeart/2005/8/layout/equation2#1"/>
    <dgm:cxn modelId="{89702DD2-2324-9F4C-A21A-7CD4B41C8E4E}" srcId="{B95B1BCF-CB96-3E48-9C60-95A7D48EDC5F}" destId="{AE04C6ED-0E8C-2446-8C23-F8B00ADA3EB9}" srcOrd="2" destOrd="0" parTransId="{78B5D573-DD3C-B74A-AA63-69450847BC2B}" sibTransId="{1D7F8479-242A-0245-8159-415996F2B4E8}"/>
    <dgm:cxn modelId="{040BF0E4-B77F-7742-8317-5D5A57C909A6}" type="presOf" srcId="{D9141F26-3110-2142-9F6D-8E62FA01304A}" destId="{DEC8B602-3220-F445-B6DF-FD6055139C67}" srcOrd="0" destOrd="0" presId="urn:microsoft.com/office/officeart/2005/8/layout/equation2#1"/>
    <dgm:cxn modelId="{A69772C8-E945-E348-B9A2-25090C67C230}" type="presParOf" srcId="{F2300F3A-CB14-264A-BB7F-8E98A425239B}" destId="{87421736-DFE9-884B-89ED-460D606ABC44}" srcOrd="0" destOrd="0" presId="urn:microsoft.com/office/officeart/2005/8/layout/equation2#1"/>
    <dgm:cxn modelId="{529FE09B-93EB-774F-B9A8-2264EEBA74E2}" type="presParOf" srcId="{87421736-DFE9-884B-89ED-460D606ABC44}" destId="{704385D6-EA9F-564B-8BF7-DCCE425368FD}" srcOrd="0" destOrd="0" presId="urn:microsoft.com/office/officeart/2005/8/layout/equation2#1"/>
    <dgm:cxn modelId="{A79C97CC-BA7B-7F4C-B2C9-57DCBA377AF7}" type="presParOf" srcId="{87421736-DFE9-884B-89ED-460D606ABC44}" destId="{0238DE91-7CC2-D949-80F6-8820DA42AB7E}" srcOrd="1" destOrd="0" presId="urn:microsoft.com/office/officeart/2005/8/layout/equation2#1"/>
    <dgm:cxn modelId="{67DD0A54-26C5-F54A-B12A-F031DB06FC7A}" type="presParOf" srcId="{87421736-DFE9-884B-89ED-460D606ABC44}" destId="{1DCCD699-FEE5-AB40-8DD2-8BC1E0EDD89C}" srcOrd="2" destOrd="0" presId="urn:microsoft.com/office/officeart/2005/8/layout/equation2#1"/>
    <dgm:cxn modelId="{C0B13207-3E03-574C-A475-A119C45B669B}" type="presParOf" srcId="{87421736-DFE9-884B-89ED-460D606ABC44}" destId="{33D31503-E26B-BC45-AF82-42917D4D6A57}" srcOrd="3" destOrd="0" presId="urn:microsoft.com/office/officeart/2005/8/layout/equation2#1"/>
    <dgm:cxn modelId="{1D28DFC9-F135-614F-9186-C717C6B132F8}" type="presParOf" srcId="{87421736-DFE9-884B-89ED-460D606ABC44}" destId="{8C8BEE2D-F96C-EB4B-99FA-585869598828}" srcOrd="4" destOrd="0" presId="urn:microsoft.com/office/officeart/2005/8/layout/equation2#1"/>
    <dgm:cxn modelId="{35285B7F-E28F-1048-8A8E-652405ADFD6D}" type="presParOf" srcId="{F2300F3A-CB14-264A-BB7F-8E98A425239B}" destId="{DEC8B602-3220-F445-B6DF-FD6055139C67}" srcOrd="1" destOrd="0" presId="urn:microsoft.com/office/officeart/2005/8/layout/equation2#1"/>
    <dgm:cxn modelId="{84C9C5C9-9880-974E-91A0-DBDB9FCB0AB3}" type="presParOf" srcId="{DEC8B602-3220-F445-B6DF-FD6055139C67}" destId="{DBC19727-6264-D145-854F-9DA4E6C387A1}" srcOrd="0" destOrd="0" presId="urn:microsoft.com/office/officeart/2005/8/layout/equation2#1"/>
    <dgm:cxn modelId="{A5FE59BF-D846-0843-BE12-37A0222A78C8}" type="presParOf" srcId="{F2300F3A-CB14-264A-BB7F-8E98A425239B}" destId="{0142F53E-DAE7-1744-B0A1-C13C32548685}" srcOrd="2" destOrd="0" presId="urn:microsoft.com/office/officeart/2005/8/layout/equation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EBF89E-75A4-3044-9C20-B167A7870275}" type="doc">
      <dgm:prSet loTypeId="urn:microsoft.com/office/officeart/2005/8/layout/list1#1" loCatId="" qsTypeId="urn:microsoft.com/office/officeart/2005/8/quickstyle/3d2#1" qsCatId="3D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CE357577-0F4A-C741-AAF1-649BF33A96EC}">
      <dgm:prSet phldrT="[文本]"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构建网络拓扑图，配置</a:t>
          </a:r>
          <a:r>
            <a:rPr kumimoji="1" lang="en-GB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IP</a:t>
          </a:r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地址和默认子网掩码 。</a:t>
          </a:r>
          <a:endParaRPr lang="zh-CN" altLang="en-US" b="1" dirty="0"/>
        </a:p>
      </dgm:t>
    </dgm:pt>
    <dgm:pt modelId="{0DD46DEA-10BB-7444-95AE-1C4130B516BF}" type="parTrans" cxnId="{D23D1F85-B08E-CE48-921A-FAE53A92E0AC}">
      <dgm:prSet/>
      <dgm:spPr/>
      <dgm:t>
        <a:bodyPr/>
        <a:lstStyle/>
        <a:p>
          <a:endParaRPr lang="zh-CN" altLang="en-US" b="1"/>
        </a:p>
      </dgm:t>
    </dgm:pt>
    <dgm:pt modelId="{8797A193-86D4-9A42-92A8-9AF066A929FD}" type="sibTrans" cxnId="{D23D1F85-B08E-CE48-921A-FAE53A92E0AC}">
      <dgm:prSet/>
      <dgm:spPr/>
      <dgm:t>
        <a:bodyPr/>
        <a:lstStyle/>
        <a:p>
          <a:endParaRPr lang="zh-CN" altLang="en-US" b="1"/>
        </a:p>
      </dgm:t>
    </dgm:pt>
    <dgm:pt modelId="{73A16CF2-AB70-0E46-855D-0650EC1CB099}">
      <dgm:prSet phldrT="[文本]"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创建</a:t>
          </a:r>
          <a:r>
            <a:rPr kumimoji="1"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b="1" dirty="0"/>
        </a:p>
      </dgm:t>
    </dgm:pt>
    <dgm:pt modelId="{640AAB70-9B42-AF4A-BDFE-F81051A06557}" type="parTrans" cxnId="{53678B3B-96AA-7B48-991C-ACC82CD2EAF2}">
      <dgm:prSet/>
      <dgm:spPr/>
      <dgm:t>
        <a:bodyPr/>
        <a:lstStyle/>
        <a:p>
          <a:endParaRPr lang="zh-CN" altLang="en-US" b="1"/>
        </a:p>
      </dgm:t>
    </dgm:pt>
    <dgm:pt modelId="{1F53A7A3-3EF9-0640-97BC-DA92CC1D819F}" type="sibTrans" cxnId="{53678B3B-96AA-7B48-991C-ACC82CD2EAF2}">
      <dgm:prSet/>
      <dgm:spPr/>
      <dgm:t>
        <a:bodyPr/>
        <a:lstStyle/>
        <a:p>
          <a:endParaRPr lang="zh-CN" altLang="en-US" b="1"/>
        </a:p>
      </dgm:t>
    </dgm:pt>
    <dgm:pt modelId="{A64EFEDC-01C3-DE4F-80EA-CA11249FC724}">
      <dgm:prSet phldrT="[文本]"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r>
            <a:rPr kumimoji="1"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的</a:t>
          </a:r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通信。</a:t>
          </a:r>
          <a:endParaRPr lang="zh-CN" altLang="en-US" b="1" dirty="0"/>
        </a:p>
      </dgm:t>
    </dgm:pt>
    <dgm:pt modelId="{125FEF92-4391-0444-81AC-38F70A56CA67}" type="parTrans" cxnId="{C78E6D9E-51AE-8A41-9451-A2B12355FD28}">
      <dgm:prSet/>
      <dgm:spPr/>
      <dgm:t>
        <a:bodyPr/>
        <a:lstStyle/>
        <a:p>
          <a:endParaRPr lang="zh-CN" altLang="en-US" b="1"/>
        </a:p>
      </dgm:t>
    </dgm:pt>
    <dgm:pt modelId="{488C01B9-3AD2-954F-8AD4-123F9CB939F2}" type="sibTrans" cxnId="{C78E6D9E-51AE-8A41-9451-A2B12355FD28}">
      <dgm:prSet/>
      <dgm:spPr/>
      <dgm:t>
        <a:bodyPr/>
        <a:lstStyle/>
        <a:p>
          <a:endParaRPr lang="zh-CN" altLang="en-US" b="1"/>
        </a:p>
      </dgm:t>
    </dgm:pt>
    <dgm:pt modelId="{376C93DB-C087-F746-B4C5-BDBFD28FDF28}">
      <dgm:prSet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分析实验结果。</a:t>
          </a:r>
          <a:endParaRPr lang="zh-CN" altLang="en-US" b="1" dirty="0"/>
        </a:p>
      </dgm:t>
    </dgm:pt>
    <dgm:pt modelId="{FE1487D8-F998-9A40-8AE2-B0D598B6084F}" type="parTrans" cxnId="{D65CCD0F-7541-314D-8E1B-E4CE5DC85D6D}">
      <dgm:prSet/>
      <dgm:spPr/>
      <dgm:t>
        <a:bodyPr/>
        <a:lstStyle/>
        <a:p>
          <a:endParaRPr lang="zh-CN" altLang="en-US" b="1"/>
        </a:p>
      </dgm:t>
    </dgm:pt>
    <dgm:pt modelId="{5D1707C5-477C-B342-8795-132980002CB9}" type="sibTrans" cxnId="{D65CCD0F-7541-314D-8E1B-E4CE5DC85D6D}">
      <dgm:prSet/>
      <dgm:spPr/>
      <dgm:t>
        <a:bodyPr/>
        <a:lstStyle/>
        <a:p>
          <a:endParaRPr lang="zh-CN" altLang="en-US" b="1"/>
        </a:p>
      </dgm:t>
    </dgm:pt>
    <dgm:pt modelId="{4382F6C3-666A-E84C-A63F-9B041C8A9713}">
      <dgm:prSet/>
      <dgm:spPr/>
      <dgm:t>
        <a:bodyPr/>
        <a:lstStyle/>
        <a:p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根据</a:t>
          </a:r>
          <a:r>
            <a:rPr kumimoji="1" lang="en-GB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的划分，配置交换机端口。 </a:t>
          </a:r>
          <a:endParaRPr kumimoji="1" lang="en-US" altLang="zh-CN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6C28B7-6BF2-6542-9476-0F6ED111D111}" type="parTrans" cxnId="{BA22C305-AA5B-6E4B-8F21-34A95E8C4865}">
      <dgm:prSet/>
      <dgm:spPr/>
      <dgm:t>
        <a:bodyPr/>
        <a:lstStyle/>
        <a:p>
          <a:endParaRPr lang="zh-CN" altLang="en-US" b="1"/>
        </a:p>
      </dgm:t>
    </dgm:pt>
    <dgm:pt modelId="{0F6849CC-E2C9-DB42-805F-13AB24872E67}" type="sibTrans" cxnId="{BA22C305-AA5B-6E4B-8F21-34A95E8C4865}">
      <dgm:prSet/>
      <dgm:spPr/>
      <dgm:t>
        <a:bodyPr/>
        <a:lstStyle/>
        <a:p>
          <a:endParaRPr lang="zh-CN" altLang="en-US" b="1"/>
        </a:p>
      </dgm:t>
    </dgm:pt>
    <dgm:pt modelId="{E40B9AF0-1FC6-2C4D-89E1-0D566CA4E682}" type="pres">
      <dgm:prSet presAssocID="{2AEBF89E-75A4-3044-9C20-B167A7870275}" presName="linear" presStyleCnt="0">
        <dgm:presLayoutVars>
          <dgm:dir/>
          <dgm:animLvl val="lvl"/>
          <dgm:resizeHandles val="exact"/>
        </dgm:presLayoutVars>
      </dgm:prSet>
      <dgm:spPr/>
    </dgm:pt>
    <dgm:pt modelId="{19096A73-48C2-1848-B02A-987800A30CA0}" type="pres">
      <dgm:prSet presAssocID="{CE357577-0F4A-C741-AAF1-649BF33A96EC}" presName="parentLin" presStyleCnt="0"/>
      <dgm:spPr/>
    </dgm:pt>
    <dgm:pt modelId="{DCC585F9-AC3D-3046-AB32-39510AB4D5EB}" type="pres">
      <dgm:prSet presAssocID="{CE357577-0F4A-C741-AAF1-649BF33A96EC}" presName="parentLeftMargin" presStyleLbl="node1" presStyleIdx="0" presStyleCnt="5"/>
      <dgm:spPr/>
    </dgm:pt>
    <dgm:pt modelId="{7AFB47F5-4771-784B-9491-F2349E2B38A0}" type="pres">
      <dgm:prSet presAssocID="{CE357577-0F4A-C741-AAF1-649BF33A96E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047BCFE-8506-E149-9739-147B9A7083B5}" type="pres">
      <dgm:prSet presAssocID="{CE357577-0F4A-C741-AAF1-649BF33A96EC}" presName="negativeSpace" presStyleCnt="0"/>
      <dgm:spPr/>
    </dgm:pt>
    <dgm:pt modelId="{60124761-AFD2-8145-9005-59467BFAAB64}" type="pres">
      <dgm:prSet presAssocID="{CE357577-0F4A-C741-AAF1-649BF33A96EC}" presName="childText" presStyleLbl="conFgAcc1" presStyleIdx="0" presStyleCnt="5" custScaleX="72447">
        <dgm:presLayoutVars>
          <dgm:bulletEnabled val="1"/>
        </dgm:presLayoutVars>
      </dgm:prSet>
      <dgm:spPr/>
    </dgm:pt>
    <dgm:pt modelId="{5BDD208E-13F4-6A45-B0EF-0C632032192E}" type="pres">
      <dgm:prSet presAssocID="{8797A193-86D4-9A42-92A8-9AF066A929FD}" presName="spaceBetweenRectangles" presStyleCnt="0"/>
      <dgm:spPr/>
    </dgm:pt>
    <dgm:pt modelId="{BDCD19C2-70EA-F442-A566-0B82557F9390}" type="pres">
      <dgm:prSet presAssocID="{73A16CF2-AB70-0E46-855D-0650EC1CB099}" presName="parentLin" presStyleCnt="0"/>
      <dgm:spPr/>
    </dgm:pt>
    <dgm:pt modelId="{506F52D2-D004-B24A-A461-F7676FA30313}" type="pres">
      <dgm:prSet presAssocID="{73A16CF2-AB70-0E46-855D-0650EC1CB099}" presName="parentLeftMargin" presStyleLbl="node1" presStyleIdx="0" presStyleCnt="5"/>
      <dgm:spPr/>
    </dgm:pt>
    <dgm:pt modelId="{CF26C406-9606-5F49-B0AA-5B0814270774}" type="pres">
      <dgm:prSet presAssocID="{73A16CF2-AB70-0E46-855D-0650EC1CB09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A29821C-CF55-274F-890D-75D2BDCC1994}" type="pres">
      <dgm:prSet presAssocID="{73A16CF2-AB70-0E46-855D-0650EC1CB099}" presName="negativeSpace" presStyleCnt="0"/>
      <dgm:spPr/>
    </dgm:pt>
    <dgm:pt modelId="{D74D6BFF-9FE0-1C49-BDB4-730DD5B13195}" type="pres">
      <dgm:prSet presAssocID="{73A16CF2-AB70-0E46-855D-0650EC1CB099}" presName="childText" presStyleLbl="conFgAcc1" presStyleIdx="1" presStyleCnt="5" custScaleX="72446" custLinFactNeighborX="-7080" custLinFactNeighborY="52049">
        <dgm:presLayoutVars>
          <dgm:bulletEnabled val="1"/>
        </dgm:presLayoutVars>
      </dgm:prSet>
      <dgm:spPr/>
    </dgm:pt>
    <dgm:pt modelId="{872A5765-6376-714D-8244-2BFE870E90C1}" type="pres">
      <dgm:prSet presAssocID="{1F53A7A3-3EF9-0640-97BC-DA92CC1D819F}" presName="spaceBetweenRectangles" presStyleCnt="0"/>
      <dgm:spPr/>
    </dgm:pt>
    <dgm:pt modelId="{2E14C494-38BF-9D44-B40C-43D8089C86EA}" type="pres">
      <dgm:prSet presAssocID="{4382F6C3-666A-E84C-A63F-9B041C8A9713}" presName="parentLin" presStyleCnt="0"/>
      <dgm:spPr/>
    </dgm:pt>
    <dgm:pt modelId="{ED63A7E6-6300-A34A-B903-614F12243F0F}" type="pres">
      <dgm:prSet presAssocID="{4382F6C3-666A-E84C-A63F-9B041C8A9713}" presName="parentLeftMargin" presStyleLbl="node1" presStyleIdx="1" presStyleCnt="5"/>
      <dgm:spPr/>
    </dgm:pt>
    <dgm:pt modelId="{A49B71EB-30D7-4541-A3DC-0BD2C93AA3B1}" type="pres">
      <dgm:prSet presAssocID="{4382F6C3-666A-E84C-A63F-9B041C8A971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1D39586-8472-9D4E-B6CE-F6C9AE4278F5}" type="pres">
      <dgm:prSet presAssocID="{4382F6C3-666A-E84C-A63F-9B041C8A9713}" presName="negativeSpace" presStyleCnt="0"/>
      <dgm:spPr/>
    </dgm:pt>
    <dgm:pt modelId="{3812BA74-BDCF-144D-9C02-9F54D4820DDD}" type="pres">
      <dgm:prSet presAssocID="{4382F6C3-666A-E84C-A63F-9B041C8A9713}" presName="childText" presStyleLbl="conFgAcc1" presStyleIdx="2" presStyleCnt="5" custScaleX="72746" custScaleY="104332">
        <dgm:presLayoutVars>
          <dgm:bulletEnabled val="1"/>
        </dgm:presLayoutVars>
      </dgm:prSet>
      <dgm:spPr/>
    </dgm:pt>
    <dgm:pt modelId="{A04F6920-B586-2F48-84D4-36F910E82471}" type="pres">
      <dgm:prSet presAssocID="{0F6849CC-E2C9-DB42-805F-13AB24872E67}" presName="spaceBetweenRectangles" presStyleCnt="0"/>
      <dgm:spPr/>
    </dgm:pt>
    <dgm:pt modelId="{68D066D0-2328-B14F-8189-DEFD5B710C3D}" type="pres">
      <dgm:prSet presAssocID="{A64EFEDC-01C3-DE4F-80EA-CA11249FC724}" presName="parentLin" presStyleCnt="0"/>
      <dgm:spPr/>
    </dgm:pt>
    <dgm:pt modelId="{B414B367-1672-D848-BFCF-E4A974FEF9F1}" type="pres">
      <dgm:prSet presAssocID="{A64EFEDC-01C3-DE4F-80EA-CA11249FC724}" presName="parentLeftMargin" presStyleLbl="node1" presStyleIdx="2" presStyleCnt="5"/>
      <dgm:spPr/>
    </dgm:pt>
    <dgm:pt modelId="{02466AB2-A4FB-EE42-9403-943E3050B061}" type="pres">
      <dgm:prSet presAssocID="{A64EFEDC-01C3-DE4F-80EA-CA11249FC7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3CE6C33-4AF2-E84C-84E2-5C0C55B3A316}" type="pres">
      <dgm:prSet presAssocID="{A64EFEDC-01C3-DE4F-80EA-CA11249FC724}" presName="negativeSpace" presStyleCnt="0"/>
      <dgm:spPr/>
    </dgm:pt>
    <dgm:pt modelId="{BC6A6B91-76AC-B84F-AE91-C06E77CCCC25}" type="pres">
      <dgm:prSet presAssocID="{A64EFEDC-01C3-DE4F-80EA-CA11249FC724}" presName="childText" presStyleLbl="conFgAcc1" presStyleIdx="3" presStyleCnt="5" custScaleX="72981">
        <dgm:presLayoutVars>
          <dgm:bulletEnabled val="1"/>
        </dgm:presLayoutVars>
      </dgm:prSet>
      <dgm:spPr/>
    </dgm:pt>
    <dgm:pt modelId="{6E52A090-C564-C44A-AC2D-90EAA2BFCF7F}" type="pres">
      <dgm:prSet presAssocID="{488C01B9-3AD2-954F-8AD4-123F9CB939F2}" presName="spaceBetweenRectangles" presStyleCnt="0"/>
      <dgm:spPr/>
    </dgm:pt>
    <dgm:pt modelId="{98A6264C-B744-C847-9E34-716989D62FCA}" type="pres">
      <dgm:prSet presAssocID="{376C93DB-C087-F746-B4C5-BDBFD28FDF28}" presName="parentLin" presStyleCnt="0"/>
      <dgm:spPr/>
    </dgm:pt>
    <dgm:pt modelId="{4E77BBB8-B8C8-5D48-BEF5-35EF32FC3055}" type="pres">
      <dgm:prSet presAssocID="{376C93DB-C087-F746-B4C5-BDBFD28FDF28}" presName="parentLeftMargin" presStyleLbl="node1" presStyleIdx="3" presStyleCnt="5"/>
      <dgm:spPr/>
    </dgm:pt>
    <dgm:pt modelId="{10E31123-7F69-4045-86E9-F70B40E5D295}" type="pres">
      <dgm:prSet presAssocID="{376C93DB-C087-F746-B4C5-BDBFD28FDF2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231EC22-2A57-3F43-91A6-572D8A7A09A5}" type="pres">
      <dgm:prSet presAssocID="{376C93DB-C087-F746-B4C5-BDBFD28FDF28}" presName="negativeSpace" presStyleCnt="0"/>
      <dgm:spPr/>
    </dgm:pt>
    <dgm:pt modelId="{9BA8419C-430C-194A-878B-A09132A32FC4}" type="pres">
      <dgm:prSet presAssocID="{376C93DB-C087-F746-B4C5-BDBFD28FDF28}" presName="childText" presStyleLbl="conFgAcc1" presStyleIdx="4" presStyleCnt="5" custScaleX="72640">
        <dgm:presLayoutVars>
          <dgm:bulletEnabled val="1"/>
        </dgm:presLayoutVars>
      </dgm:prSet>
      <dgm:spPr/>
    </dgm:pt>
  </dgm:ptLst>
  <dgm:cxnLst>
    <dgm:cxn modelId="{BA22C305-AA5B-6E4B-8F21-34A95E8C4865}" srcId="{2AEBF89E-75A4-3044-9C20-B167A7870275}" destId="{4382F6C3-666A-E84C-A63F-9B041C8A9713}" srcOrd="2" destOrd="0" parTransId="{086C28B7-6BF2-6542-9476-0F6ED111D111}" sibTransId="{0F6849CC-E2C9-DB42-805F-13AB24872E67}"/>
    <dgm:cxn modelId="{D65CCD0F-7541-314D-8E1B-E4CE5DC85D6D}" srcId="{2AEBF89E-75A4-3044-9C20-B167A7870275}" destId="{376C93DB-C087-F746-B4C5-BDBFD28FDF28}" srcOrd="4" destOrd="0" parTransId="{FE1487D8-F998-9A40-8AE2-B0D598B6084F}" sibTransId="{5D1707C5-477C-B342-8795-132980002CB9}"/>
    <dgm:cxn modelId="{734F2E2F-D402-8946-A2D8-B535532CFE19}" type="presOf" srcId="{73A16CF2-AB70-0E46-855D-0650EC1CB099}" destId="{506F52D2-D004-B24A-A461-F7676FA30313}" srcOrd="0" destOrd="0" presId="urn:microsoft.com/office/officeart/2005/8/layout/list1#1"/>
    <dgm:cxn modelId="{53678B3B-96AA-7B48-991C-ACC82CD2EAF2}" srcId="{2AEBF89E-75A4-3044-9C20-B167A7870275}" destId="{73A16CF2-AB70-0E46-855D-0650EC1CB099}" srcOrd="1" destOrd="0" parTransId="{640AAB70-9B42-AF4A-BDFE-F81051A06557}" sibTransId="{1F53A7A3-3EF9-0640-97BC-DA92CC1D819F}"/>
    <dgm:cxn modelId="{1A910261-BA18-9F41-A24A-D87B5D8550F2}" type="presOf" srcId="{73A16CF2-AB70-0E46-855D-0650EC1CB099}" destId="{CF26C406-9606-5F49-B0AA-5B0814270774}" srcOrd="1" destOrd="0" presId="urn:microsoft.com/office/officeart/2005/8/layout/list1#1"/>
    <dgm:cxn modelId="{75251D45-691E-D14E-B7BC-A26AEAD2A4A6}" type="presOf" srcId="{4382F6C3-666A-E84C-A63F-9B041C8A9713}" destId="{A49B71EB-30D7-4541-A3DC-0BD2C93AA3B1}" srcOrd="1" destOrd="0" presId="urn:microsoft.com/office/officeart/2005/8/layout/list1#1"/>
    <dgm:cxn modelId="{0ACE3B6A-577C-764B-AF7D-391E1826DE53}" type="presOf" srcId="{A64EFEDC-01C3-DE4F-80EA-CA11249FC724}" destId="{02466AB2-A4FB-EE42-9403-943E3050B061}" srcOrd="1" destOrd="0" presId="urn:microsoft.com/office/officeart/2005/8/layout/list1#1"/>
    <dgm:cxn modelId="{40063155-4246-7743-9737-62B138E5A21B}" type="presOf" srcId="{4382F6C3-666A-E84C-A63F-9B041C8A9713}" destId="{ED63A7E6-6300-A34A-B903-614F12243F0F}" srcOrd="0" destOrd="0" presId="urn:microsoft.com/office/officeart/2005/8/layout/list1#1"/>
    <dgm:cxn modelId="{D23D1F85-B08E-CE48-921A-FAE53A92E0AC}" srcId="{2AEBF89E-75A4-3044-9C20-B167A7870275}" destId="{CE357577-0F4A-C741-AAF1-649BF33A96EC}" srcOrd="0" destOrd="0" parTransId="{0DD46DEA-10BB-7444-95AE-1C4130B516BF}" sibTransId="{8797A193-86D4-9A42-92A8-9AF066A929FD}"/>
    <dgm:cxn modelId="{E3205E87-F292-7245-88DA-546B3B8ECCBA}" type="presOf" srcId="{2AEBF89E-75A4-3044-9C20-B167A7870275}" destId="{E40B9AF0-1FC6-2C4D-89E1-0D566CA4E682}" srcOrd="0" destOrd="0" presId="urn:microsoft.com/office/officeart/2005/8/layout/list1#1"/>
    <dgm:cxn modelId="{C78E6D9E-51AE-8A41-9451-A2B12355FD28}" srcId="{2AEBF89E-75A4-3044-9C20-B167A7870275}" destId="{A64EFEDC-01C3-DE4F-80EA-CA11249FC724}" srcOrd="3" destOrd="0" parTransId="{125FEF92-4391-0444-81AC-38F70A56CA67}" sibTransId="{488C01B9-3AD2-954F-8AD4-123F9CB939F2}"/>
    <dgm:cxn modelId="{C85613B4-5454-0E49-902A-D4C8D37FFA2F}" type="presOf" srcId="{376C93DB-C087-F746-B4C5-BDBFD28FDF28}" destId="{4E77BBB8-B8C8-5D48-BEF5-35EF32FC3055}" srcOrd="0" destOrd="0" presId="urn:microsoft.com/office/officeart/2005/8/layout/list1#1"/>
    <dgm:cxn modelId="{A93F19B5-DE5D-8E42-804E-B8CB2F60389E}" type="presOf" srcId="{A64EFEDC-01C3-DE4F-80EA-CA11249FC724}" destId="{B414B367-1672-D848-BFCF-E4A974FEF9F1}" srcOrd="0" destOrd="0" presId="urn:microsoft.com/office/officeart/2005/8/layout/list1#1"/>
    <dgm:cxn modelId="{00E1C4B8-080F-B54F-950C-DE307C8896A7}" type="presOf" srcId="{CE357577-0F4A-C741-AAF1-649BF33A96EC}" destId="{7AFB47F5-4771-784B-9491-F2349E2B38A0}" srcOrd="1" destOrd="0" presId="urn:microsoft.com/office/officeart/2005/8/layout/list1#1"/>
    <dgm:cxn modelId="{41CB43C5-954B-1E47-B91F-A78C1AD96EF4}" type="presOf" srcId="{CE357577-0F4A-C741-AAF1-649BF33A96EC}" destId="{DCC585F9-AC3D-3046-AB32-39510AB4D5EB}" srcOrd="0" destOrd="0" presId="urn:microsoft.com/office/officeart/2005/8/layout/list1#1"/>
    <dgm:cxn modelId="{DB0105EB-5F5A-FE4A-8E9B-DC558187A446}" type="presOf" srcId="{376C93DB-C087-F746-B4C5-BDBFD28FDF28}" destId="{10E31123-7F69-4045-86E9-F70B40E5D295}" srcOrd="1" destOrd="0" presId="urn:microsoft.com/office/officeart/2005/8/layout/list1#1"/>
    <dgm:cxn modelId="{ECB3292D-4418-DE46-B81E-CA457A784A32}" type="presParOf" srcId="{E40B9AF0-1FC6-2C4D-89E1-0D566CA4E682}" destId="{19096A73-48C2-1848-B02A-987800A30CA0}" srcOrd="0" destOrd="0" presId="urn:microsoft.com/office/officeart/2005/8/layout/list1#1"/>
    <dgm:cxn modelId="{EBD1D823-479D-AB43-A0CF-160C16C74403}" type="presParOf" srcId="{19096A73-48C2-1848-B02A-987800A30CA0}" destId="{DCC585F9-AC3D-3046-AB32-39510AB4D5EB}" srcOrd="0" destOrd="0" presId="urn:microsoft.com/office/officeart/2005/8/layout/list1#1"/>
    <dgm:cxn modelId="{F2763E61-747A-4B46-A0BB-EA86D0B32FE4}" type="presParOf" srcId="{19096A73-48C2-1848-B02A-987800A30CA0}" destId="{7AFB47F5-4771-784B-9491-F2349E2B38A0}" srcOrd="1" destOrd="0" presId="urn:microsoft.com/office/officeart/2005/8/layout/list1#1"/>
    <dgm:cxn modelId="{60071848-9D32-A647-8D09-5A67CE71349C}" type="presParOf" srcId="{E40B9AF0-1FC6-2C4D-89E1-0D566CA4E682}" destId="{A047BCFE-8506-E149-9739-147B9A7083B5}" srcOrd="1" destOrd="0" presId="urn:microsoft.com/office/officeart/2005/8/layout/list1#1"/>
    <dgm:cxn modelId="{6422301C-4B23-F849-9623-3398B1EED540}" type="presParOf" srcId="{E40B9AF0-1FC6-2C4D-89E1-0D566CA4E682}" destId="{60124761-AFD2-8145-9005-59467BFAAB64}" srcOrd="2" destOrd="0" presId="urn:microsoft.com/office/officeart/2005/8/layout/list1#1"/>
    <dgm:cxn modelId="{3BEC5184-4257-DF48-BCEC-BF51F9BE721D}" type="presParOf" srcId="{E40B9AF0-1FC6-2C4D-89E1-0D566CA4E682}" destId="{5BDD208E-13F4-6A45-B0EF-0C632032192E}" srcOrd="3" destOrd="0" presId="urn:microsoft.com/office/officeart/2005/8/layout/list1#1"/>
    <dgm:cxn modelId="{A6919689-9D9A-714D-B9B0-CBFF39CBDDE1}" type="presParOf" srcId="{E40B9AF0-1FC6-2C4D-89E1-0D566CA4E682}" destId="{BDCD19C2-70EA-F442-A566-0B82557F9390}" srcOrd="4" destOrd="0" presId="urn:microsoft.com/office/officeart/2005/8/layout/list1#1"/>
    <dgm:cxn modelId="{41126C0B-96C3-1347-AD1E-5649B4ABBF0C}" type="presParOf" srcId="{BDCD19C2-70EA-F442-A566-0B82557F9390}" destId="{506F52D2-D004-B24A-A461-F7676FA30313}" srcOrd="0" destOrd="0" presId="urn:microsoft.com/office/officeart/2005/8/layout/list1#1"/>
    <dgm:cxn modelId="{B6C242B9-8C53-5840-B60E-2255D95304F6}" type="presParOf" srcId="{BDCD19C2-70EA-F442-A566-0B82557F9390}" destId="{CF26C406-9606-5F49-B0AA-5B0814270774}" srcOrd="1" destOrd="0" presId="urn:microsoft.com/office/officeart/2005/8/layout/list1#1"/>
    <dgm:cxn modelId="{AB13EC65-703B-B644-9E40-F611497616F4}" type="presParOf" srcId="{E40B9AF0-1FC6-2C4D-89E1-0D566CA4E682}" destId="{6A29821C-CF55-274F-890D-75D2BDCC1994}" srcOrd="5" destOrd="0" presId="urn:microsoft.com/office/officeart/2005/8/layout/list1#1"/>
    <dgm:cxn modelId="{CC9C691F-B8A1-2F4E-92F1-F69C6C56E6DB}" type="presParOf" srcId="{E40B9AF0-1FC6-2C4D-89E1-0D566CA4E682}" destId="{D74D6BFF-9FE0-1C49-BDB4-730DD5B13195}" srcOrd="6" destOrd="0" presId="urn:microsoft.com/office/officeart/2005/8/layout/list1#1"/>
    <dgm:cxn modelId="{81AA43B3-2213-B849-AC55-DE016DE0D92F}" type="presParOf" srcId="{E40B9AF0-1FC6-2C4D-89E1-0D566CA4E682}" destId="{872A5765-6376-714D-8244-2BFE870E90C1}" srcOrd="7" destOrd="0" presId="urn:microsoft.com/office/officeart/2005/8/layout/list1#1"/>
    <dgm:cxn modelId="{9D847537-C027-F24B-AC36-3547336F962E}" type="presParOf" srcId="{E40B9AF0-1FC6-2C4D-89E1-0D566CA4E682}" destId="{2E14C494-38BF-9D44-B40C-43D8089C86EA}" srcOrd="8" destOrd="0" presId="urn:microsoft.com/office/officeart/2005/8/layout/list1#1"/>
    <dgm:cxn modelId="{58D6B33C-03F6-E940-8D15-4ADB7936B13E}" type="presParOf" srcId="{2E14C494-38BF-9D44-B40C-43D8089C86EA}" destId="{ED63A7E6-6300-A34A-B903-614F12243F0F}" srcOrd="0" destOrd="0" presId="urn:microsoft.com/office/officeart/2005/8/layout/list1#1"/>
    <dgm:cxn modelId="{15D0988D-A0CB-8847-8C36-13F896F82E0F}" type="presParOf" srcId="{2E14C494-38BF-9D44-B40C-43D8089C86EA}" destId="{A49B71EB-30D7-4541-A3DC-0BD2C93AA3B1}" srcOrd="1" destOrd="0" presId="urn:microsoft.com/office/officeart/2005/8/layout/list1#1"/>
    <dgm:cxn modelId="{F690D6D3-EFEE-7949-889A-D26E6667AAC0}" type="presParOf" srcId="{E40B9AF0-1FC6-2C4D-89E1-0D566CA4E682}" destId="{D1D39586-8472-9D4E-B6CE-F6C9AE4278F5}" srcOrd="9" destOrd="0" presId="urn:microsoft.com/office/officeart/2005/8/layout/list1#1"/>
    <dgm:cxn modelId="{0D2DEEAF-9C9E-D04A-BBA2-1DDA286905B5}" type="presParOf" srcId="{E40B9AF0-1FC6-2C4D-89E1-0D566CA4E682}" destId="{3812BA74-BDCF-144D-9C02-9F54D4820DDD}" srcOrd="10" destOrd="0" presId="urn:microsoft.com/office/officeart/2005/8/layout/list1#1"/>
    <dgm:cxn modelId="{F5453380-7B81-4842-BEA6-1CEB8DF65310}" type="presParOf" srcId="{E40B9AF0-1FC6-2C4D-89E1-0D566CA4E682}" destId="{A04F6920-B586-2F48-84D4-36F910E82471}" srcOrd="11" destOrd="0" presId="urn:microsoft.com/office/officeart/2005/8/layout/list1#1"/>
    <dgm:cxn modelId="{3050D7EE-6F3E-3F47-A185-76DAFCDD90FE}" type="presParOf" srcId="{E40B9AF0-1FC6-2C4D-89E1-0D566CA4E682}" destId="{68D066D0-2328-B14F-8189-DEFD5B710C3D}" srcOrd="12" destOrd="0" presId="urn:microsoft.com/office/officeart/2005/8/layout/list1#1"/>
    <dgm:cxn modelId="{20CEEAA5-F267-CB45-91CF-55B2E22094BE}" type="presParOf" srcId="{68D066D0-2328-B14F-8189-DEFD5B710C3D}" destId="{B414B367-1672-D848-BFCF-E4A974FEF9F1}" srcOrd="0" destOrd="0" presId="urn:microsoft.com/office/officeart/2005/8/layout/list1#1"/>
    <dgm:cxn modelId="{3FB6693C-4FB8-8A4B-90C5-BD5ACDDAD6BA}" type="presParOf" srcId="{68D066D0-2328-B14F-8189-DEFD5B710C3D}" destId="{02466AB2-A4FB-EE42-9403-943E3050B061}" srcOrd="1" destOrd="0" presId="urn:microsoft.com/office/officeart/2005/8/layout/list1#1"/>
    <dgm:cxn modelId="{EEF6C324-998C-1E45-998B-D8264CCB556B}" type="presParOf" srcId="{E40B9AF0-1FC6-2C4D-89E1-0D566CA4E682}" destId="{D3CE6C33-4AF2-E84C-84E2-5C0C55B3A316}" srcOrd="13" destOrd="0" presId="urn:microsoft.com/office/officeart/2005/8/layout/list1#1"/>
    <dgm:cxn modelId="{6AA58A1D-5177-264E-9090-19C6E2ADEF9C}" type="presParOf" srcId="{E40B9AF0-1FC6-2C4D-89E1-0D566CA4E682}" destId="{BC6A6B91-76AC-B84F-AE91-C06E77CCCC25}" srcOrd="14" destOrd="0" presId="urn:microsoft.com/office/officeart/2005/8/layout/list1#1"/>
    <dgm:cxn modelId="{B3AA50A0-3E6A-0F4F-A6FF-58E779A06549}" type="presParOf" srcId="{E40B9AF0-1FC6-2C4D-89E1-0D566CA4E682}" destId="{6E52A090-C564-C44A-AC2D-90EAA2BFCF7F}" srcOrd="15" destOrd="0" presId="urn:microsoft.com/office/officeart/2005/8/layout/list1#1"/>
    <dgm:cxn modelId="{BEF520DF-88F4-8C4F-B48A-D04FCCA5EA31}" type="presParOf" srcId="{E40B9AF0-1FC6-2C4D-89E1-0D566CA4E682}" destId="{98A6264C-B744-C847-9E34-716989D62FCA}" srcOrd="16" destOrd="0" presId="urn:microsoft.com/office/officeart/2005/8/layout/list1#1"/>
    <dgm:cxn modelId="{AE6C01EB-B853-A648-A99E-4DEFE5841916}" type="presParOf" srcId="{98A6264C-B744-C847-9E34-716989D62FCA}" destId="{4E77BBB8-B8C8-5D48-BEF5-35EF32FC3055}" srcOrd="0" destOrd="0" presId="urn:microsoft.com/office/officeart/2005/8/layout/list1#1"/>
    <dgm:cxn modelId="{762316E9-F853-AC4A-BB30-8757512275BD}" type="presParOf" srcId="{98A6264C-B744-C847-9E34-716989D62FCA}" destId="{10E31123-7F69-4045-86E9-F70B40E5D295}" srcOrd="1" destOrd="0" presId="urn:microsoft.com/office/officeart/2005/8/layout/list1#1"/>
    <dgm:cxn modelId="{168248FC-A974-7F4A-8EC6-D496D81EF791}" type="presParOf" srcId="{E40B9AF0-1FC6-2C4D-89E1-0D566CA4E682}" destId="{0231EC22-2A57-3F43-91A6-572D8A7A09A5}" srcOrd="17" destOrd="0" presId="urn:microsoft.com/office/officeart/2005/8/layout/list1#1"/>
    <dgm:cxn modelId="{EBF48265-48A8-2042-A708-7CDBB7823695}" type="presParOf" srcId="{E40B9AF0-1FC6-2C4D-89E1-0D566CA4E682}" destId="{9BA8419C-430C-194A-878B-A09132A32FC4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FEE8B-C9C1-F643-9E0E-687989411109}">
      <dsp:nvSpPr>
        <dsp:cNvPr id="0" name=""/>
        <dsp:cNvSpPr/>
      </dsp:nvSpPr>
      <dsp:spPr>
        <a:xfrm>
          <a:off x="-11" y="0"/>
          <a:ext cx="10836187" cy="2257057"/>
        </a:xfrm>
        <a:prstGeom prst="leftRightRibbon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774195-4A57-3F41-AF8F-A29A7327711B}">
      <dsp:nvSpPr>
        <dsp:cNvPr id="0" name=""/>
        <dsp:cNvSpPr/>
      </dsp:nvSpPr>
      <dsp:spPr bwMode="white">
        <a:xfrm>
          <a:off x="1416042" y="462968"/>
          <a:ext cx="2889656" cy="110595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技术</a:t>
          </a:r>
        </a:p>
      </dsp:txBody>
      <dsp:txXfrm>
        <a:off x="1416042" y="462968"/>
        <a:ext cx="2889656" cy="1105957"/>
      </dsp:txXfrm>
    </dsp:sp>
    <dsp:sp modelId="{1D2E9964-DC3E-3F42-A6B1-09263980DBF5}">
      <dsp:nvSpPr>
        <dsp:cNvPr id="0" name=""/>
        <dsp:cNvSpPr/>
      </dsp:nvSpPr>
      <dsp:spPr bwMode="white">
        <a:xfrm>
          <a:off x="6504973" y="751834"/>
          <a:ext cx="3324316" cy="110595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优点</a:t>
          </a:r>
        </a:p>
      </dsp:txBody>
      <dsp:txXfrm>
        <a:off x="6504973" y="751834"/>
        <a:ext cx="3324316" cy="1105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385D6-EA9F-564B-8BF7-DCCE425368FD}">
      <dsp:nvSpPr>
        <dsp:cNvPr id="0" name=""/>
        <dsp:cNvSpPr/>
      </dsp:nvSpPr>
      <dsp:spPr>
        <a:xfrm>
          <a:off x="9016" y="107716"/>
          <a:ext cx="1924677" cy="1924677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/>
            <a:t>广播风暴</a:t>
          </a:r>
          <a:endParaRPr lang="zh-CN" altLang="en-US" sz="4200" b="1" kern="1200" dirty="0"/>
        </a:p>
      </dsp:txBody>
      <dsp:txXfrm>
        <a:off x="290878" y="389578"/>
        <a:ext cx="1360953" cy="1360953"/>
      </dsp:txXfrm>
    </dsp:sp>
    <dsp:sp modelId="{1DCCD699-FEE5-AB40-8DD2-8BC1E0EDD89C}">
      <dsp:nvSpPr>
        <dsp:cNvPr id="0" name=""/>
        <dsp:cNvSpPr/>
      </dsp:nvSpPr>
      <dsp:spPr>
        <a:xfrm>
          <a:off x="346849" y="2068050"/>
          <a:ext cx="1116312" cy="1116312"/>
        </a:xfrm>
        <a:prstGeom prst="mathPlus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94816" y="2494928"/>
        <a:ext cx="820378" cy="262556"/>
      </dsp:txXfrm>
    </dsp:sp>
    <dsp:sp modelId="{8C8BEE2D-F96C-EB4B-99FA-585869598828}">
      <dsp:nvSpPr>
        <dsp:cNvPr id="0" name=""/>
        <dsp:cNvSpPr/>
      </dsp:nvSpPr>
      <dsp:spPr>
        <a:xfrm>
          <a:off x="0" y="3339865"/>
          <a:ext cx="1924677" cy="1924677"/>
        </a:xfrm>
        <a:prstGeom prst="ellipse">
          <a:avLst/>
        </a:prstGeom>
        <a:solidFill>
          <a:schemeClr val="accent5">
            <a:shade val="80000"/>
            <a:hueOff val="174641"/>
            <a:satOff val="-3128"/>
            <a:lumOff val="1329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 dirty="0"/>
            <a:t>公司需求</a:t>
          </a:r>
        </a:p>
      </dsp:txBody>
      <dsp:txXfrm>
        <a:off x="281862" y="3621727"/>
        <a:ext cx="1360953" cy="1360953"/>
      </dsp:txXfrm>
    </dsp:sp>
    <dsp:sp modelId="{DEC8B602-3220-F445-B6DF-FD6055139C67}">
      <dsp:nvSpPr>
        <dsp:cNvPr id="0" name=""/>
        <dsp:cNvSpPr/>
      </dsp:nvSpPr>
      <dsp:spPr>
        <a:xfrm rot="21559986">
          <a:off x="2580783" y="2296195"/>
          <a:ext cx="1857879" cy="715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0" kern="1200"/>
        </a:p>
      </dsp:txBody>
      <dsp:txXfrm>
        <a:off x="2580790" y="2440641"/>
        <a:ext cx="1643085" cy="429588"/>
      </dsp:txXfrm>
    </dsp:sp>
    <dsp:sp modelId="{0142F53E-DAE7-1744-B0A1-C13C32548685}">
      <dsp:nvSpPr>
        <dsp:cNvPr id="0" name=""/>
        <dsp:cNvSpPr/>
      </dsp:nvSpPr>
      <dsp:spPr>
        <a:xfrm>
          <a:off x="4705544" y="1275217"/>
          <a:ext cx="2864728" cy="2701977"/>
        </a:xfrm>
        <a:prstGeom prst="ellipse">
          <a:avLst/>
        </a:prstGeom>
        <a:solidFill>
          <a:schemeClr val="accent5">
            <a:shade val="80000"/>
            <a:hueOff val="349283"/>
            <a:satOff val="-6256"/>
            <a:lumOff val="2658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跨交换机端口划分 </a:t>
          </a:r>
          <a:r>
            <a:rPr lang="en-US" altLang="zh-CN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lang="zh-CN" altLang="en-US" sz="36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！</a:t>
          </a:r>
        </a:p>
      </dsp:txBody>
      <dsp:txXfrm>
        <a:off x="5125074" y="1670912"/>
        <a:ext cx="2025668" cy="1910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24761-AFD2-8145-9005-59467BFAAB64}">
      <dsp:nvSpPr>
        <dsp:cNvPr id="0" name=""/>
        <dsp:cNvSpPr/>
      </dsp:nvSpPr>
      <dsp:spPr>
        <a:xfrm>
          <a:off x="0" y="1546950"/>
          <a:ext cx="569979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FB47F5-4771-784B-9491-F2349E2B38A0}">
      <dsp:nvSpPr>
        <dsp:cNvPr id="0" name=""/>
        <dsp:cNvSpPr/>
      </dsp:nvSpPr>
      <dsp:spPr>
        <a:xfrm>
          <a:off x="393376" y="1266510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构建网络拓扑图，配置</a:t>
          </a:r>
          <a:r>
            <a:rPr kumimoji="1" lang="en-GB" altLang="zh-CN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IP</a:t>
          </a: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地址和默认子网掩码 。</a:t>
          </a:r>
          <a:endParaRPr lang="zh-CN" altLang="en-US" sz="1900" b="1" kern="1200" dirty="0"/>
        </a:p>
      </dsp:txBody>
      <dsp:txXfrm>
        <a:off x="420756" y="1293890"/>
        <a:ext cx="5452513" cy="506120"/>
      </dsp:txXfrm>
    </dsp:sp>
    <dsp:sp modelId="{D74D6BFF-9FE0-1C49-BDB4-730DD5B13195}">
      <dsp:nvSpPr>
        <dsp:cNvPr id="0" name=""/>
        <dsp:cNvSpPr/>
      </dsp:nvSpPr>
      <dsp:spPr>
        <a:xfrm>
          <a:off x="0" y="2462192"/>
          <a:ext cx="5699712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26C406-9606-5F49-B0AA-5B0814270774}">
      <dsp:nvSpPr>
        <dsp:cNvPr id="0" name=""/>
        <dsp:cNvSpPr/>
      </dsp:nvSpPr>
      <dsp:spPr>
        <a:xfrm>
          <a:off x="393376" y="2128350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38336"/>
                <a:satOff val="-2557"/>
                <a:lumOff val="-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创建</a:t>
          </a:r>
          <a:r>
            <a:rPr kumimoji="1" lang="en-US" altLang="zh-CN" sz="19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。</a:t>
          </a:r>
          <a:endParaRPr lang="zh-CN" altLang="en-US" sz="1900" b="1" kern="1200" dirty="0"/>
        </a:p>
      </dsp:txBody>
      <dsp:txXfrm>
        <a:off x="420756" y="2155730"/>
        <a:ext cx="5452513" cy="506120"/>
      </dsp:txXfrm>
    </dsp:sp>
    <dsp:sp modelId="{3812BA74-BDCF-144D-9C02-9F54D4820DDD}">
      <dsp:nvSpPr>
        <dsp:cNvPr id="0" name=""/>
        <dsp:cNvSpPr/>
      </dsp:nvSpPr>
      <dsp:spPr>
        <a:xfrm>
          <a:off x="0" y="3270630"/>
          <a:ext cx="5723315" cy="49954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9B71EB-30D7-4541-A3DC-0BD2C93AA3B1}">
      <dsp:nvSpPr>
        <dsp:cNvPr id="0" name=""/>
        <dsp:cNvSpPr/>
      </dsp:nvSpPr>
      <dsp:spPr>
        <a:xfrm>
          <a:off x="393376" y="2990190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根据</a:t>
          </a:r>
          <a:r>
            <a:rPr kumimoji="1" lang="en-GB" altLang="zh-CN" sz="19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的划分，配置交换机端口。 </a:t>
          </a:r>
          <a:endParaRPr kumimoji="1" lang="en-US" altLang="zh-CN" sz="19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0756" y="3017570"/>
        <a:ext cx="5452513" cy="506120"/>
      </dsp:txXfrm>
    </dsp:sp>
    <dsp:sp modelId="{BC6A6B91-76AC-B84F-AE91-C06E77CCCC25}">
      <dsp:nvSpPr>
        <dsp:cNvPr id="0" name=""/>
        <dsp:cNvSpPr/>
      </dsp:nvSpPr>
      <dsp:spPr>
        <a:xfrm>
          <a:off x="0" y="4153212"/>
          <a:ext cx="574180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466AB2-A4FB-EE42-9403-943E3050B061}">
      <dsp:nvSpPr>
        <dsp:cNvPr id="0" name=""/>
        <dsp:cNvSpPr/>
      </dsp:nvSpPr>
      <dsp:spPr>
        <a:xfrm>
          <a:off x="393376" y="3872772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515009"/>
                <a:satOff val="-7671"/>
                <a:lumOff val="-29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r>
            <a:rPr kumimoji="1" lang="en-US" altLang="zh-CN" sz="19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VLAN</a:t>
          </a:r>
          <a:r>
            <a:rPr kumimoji="1" lang="zh-CN" altLang="en-US" sz="1900" b="1" kern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的</a:t>
          </a: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通信。</a:t>
          </a:r>
          <a:endParaRPr lang="zh-CN" altLang="en-US" sz="1900" b="1" kern="1200" dirty="0"/>
        </a:p>
      </dsp:txBody>
      <dsp:txXfrm>
        <a:off x="420756" y="3900152"/>
        <a:ext cx="5452513" cy="506120"/>
      </dsp:txXfrm>
    </dsp:sp>
    <dsp:sp modelId="{9BA8419C-430C-194A-878B-A09132A32FC4}">
      <dsp:nvSpPr>
        <dsp:cNvPr id="0" name=""/>
        <dsp:cNvSpPr/>
      </dsp:nvSpPr>
      <dsp:spPr>
        <a:xfrm>
          <a:off x="0" y="5015052"/>
          <a:ext cx="5714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E31123-7F69-4045-86E9-F70B40E5D295}">
      <dsp:nvSpPr>
        <dsp:cNvPr id="0" name=""/>
        <dsp:cNvSpPr/>
      </dsp:nvSpPr>
      <dsp:spPr>
        <a:xfrm>
          <a:off x="393376" y="4734612"/>
          <a:ext cx="5507273" cy="56088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162" tIns="0" rIns="20816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分析实验结果。</a:t>
          </a:r>
          <a:endParaRPr lang="zh-CN" altLang="en-US" sz="1900" b="1" kern="1200" dirty="0"/>
        </a:p>
      </dsp:txBody>
      <dsp:txXfrm>
        <a:off x="420756" y="4761992"/>
        <a:ext cx="545251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#1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ar" val="2.5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#1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srcNode" val="vNodes"/>
                <dgm:param type="dstNode" val="lastNode"/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#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#1">
  <dgm:title val=""/>
  <dgm:desc val=""/>
  <dgm:catLst>
    <dgm:cat type="3D" pri="11500"/>
  </dgm:catLst>
  <dgm:scene3d>
    <a:camera prst="isometricOffAxis2Left" zoom="95000"/>
    <a:lightRig rig="flat" dir="t"/>
  </dgm:scene3d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10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b="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50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endParaRPr lang="en-US" altLang="zh-CN" sz="1800" b="0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670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00" dirty="0">
              <a:solidFill>
                <a:srgbClr val="000000"/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b="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069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www.nwnu.edu.cn/_upload/article/images/5f/d4/775e3d13490aa9aa8cc73bc4d087/4edc4a16-424b-42ee-850b-8d455164820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06" y="404733"/>
            <a:ext cx="2369615" cy="6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35"/>
    </mc:Choice>
    <mc:Fallback xmlns="">
      <p:transition advTm="7935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线连接符 62"/>
          <p:cNvCxnSpPr/>
          <p:nvPr userDrawn="1"/>
        </p:nvCxnSpPr>
        <p:spPr>
          <a:xfrm>
            <a:off x="-8794" y="1051560"/>
            <a:ext cx="12155424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线连接符 62"/>
          <p:cNvCxnSpPr/>
          <p:nvPr userDrawn="1"/>
        </p:nvCxnSpPr>
        <p:spPr>
          <a:xfrm>
            <a:off x="-8794" y="1051560"/>
            <a:ext cx="12155424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线连接符 15"/>
          <p:cNvCxnSpPr/>
          <p:nvPr userDrawn="1"/>
        </p:nvCxnSpPr>
        <p:spPr>
          <a:xfrm>
            <a:off x="-7709" y="886968"/>
            <a:ext cx="12155424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.jpeg"/><Relationship Id="rId9" Type="http://schemas.openxmlformats.org/officeDocument/2006/relationships/image" Target="../media/image17.png"/><Relationship Id="rId1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3.jpg"/><Relationship Id="rId5" Type="http://schemas.openxmlformats.org/officeDocument/2006/relationships/diagramData" Target="../diagrams/data3.xml"/><Relationship Id="rId10" Type="http://schemas.openxmlformats.org/officeDocument/2006/relationships/image" Target="../media/image22.png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png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1.jpe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jpg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svg"/><Relationship Id="rId4" Type="http://schemas.openxmlformats.org/officeDocument/2006/relationships/image" Target="../media/image1.jpe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48.sv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6.png"/><Relationship Id="rId12" Type="http://schemas.openxmlformats.org/officeDocument/2006/relationships/image" Target="../media/image39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5.svg"/><Relationship Id="rId11" Type="http://schemas.openxmlformats.org/officeDocument/2006/relationships/image" Target="../media/image37.png"/><Relationship Id="rId5" Type="http://schemas.openxmlformats.org/officeDocument/2006/relationships/image" Target="../media/image44.png"/><Relationship Id="rId10" Type="http://schemas.openxmlformats.org/officeDocument/2006/relationships/image" Target="../media/image34.svg"/><Relationship Id="rId4" Type="http://schemas.openxmlformats.org/officeDocument/2006/relationships/image" Target="../media/image1.jpeg"/><Relationship Id="rId9" Type="http://schemas.openxmlformats.org/officeDocument/2006/relationships/image" Target="../media/image33.png"/><Relationship Id="rId1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.jpg"/><Relationship Id="rId5" Type="http://schemas.openxmlformats.org/officeDocument/2006/relationships/image" Target="../media/image49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.jp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.jpg"/><Relationship Id="rId5" Type="http://schemas.openxmlformats.org/officeDocument/2006/relationships/image" Target="../media/image50.jpe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1.jpeg"/><Relationship Id="rId9" Type="http://schemas.openxmlformats.org/officeDocument/2006/relationships/image" Target="../media/image55.png"/><Relationship Id="rId1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ee.com/GuoBaoYong/computer-networks" TargetMode="External"/><Relationship Id="rId4" Type="http://schemas.openxmlformats.org/officeDocument/2006/relationships/hyperlink" Target="https://gitee.com/GuoBaoYong/digital-image-process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.jp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67.jpeg"/><Relationship Id="rId5" Type="http://schemas.openxmlformats.org/officeDocument/2006/relationships/tags" Target="../tags/tag7.xml"/><Relationship Id="rId10" Type="http://schemas.openxmlformats.org/officeDocument/2006/relationships/image" Target="../media/image66.png"/><Relationship Id="rId4" Type="http://schemas.openxmlformats.org/officeDocument/2006/relationships/tags" Target="../tags/tag6.xml"/><Relationship Id="rId9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327F83-D0EF-4B4A-BACD-2A8AFF653C1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3F73B-3A66-4086-82EA-931F8AFC55DB}"/>
              </a:ext>
            </a:extLst>
          </p:cNvPr>
          <p:cNvSpPr/>
          <p:nvPr/>
        </p:nvSpPr>
        <p:spPr>
          <a:xfrm>
            <a:off x="7353301" y="532980"/>
            <a:ext cx="3932435" cy="3932433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6412365-456C-4B43-95B1-E9318B8F86D3}"/>
              </a:ext>
            </a:extLst>
          </p:cNvPr>
          <p:cNvSpPr/>
          <p:nvPr/>
        </p:nvSpPr>
        <p:spPr>
          <a:xfrm>
            <a:off x="906265" y="2392590"/>
            <a:ext cx="3932435" cy="39324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2FCA682-3752-4EAE-9899-05671C60DA68}"/>
              </a:ext>
            </a:extLst>
          </p:cNvPr>
          <p:cNvSpPr/>
          <p:nvPr/>
        </p:nvSpPr>
        <p:spPr>
          <a:xfrm>
            <a:off x="4129784" y="1462785"/>
            <a:ext cx="3932435" cy="393243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D70504E-100B-4B9F-9593-9A13A3147F41}"/>
              </a:ext>
            </a:extLst>
          </p:cNvPr>
          <p:cNvSpPr/>
          <p:nvPr/>
        </p:nvSpPr>
        <p:spPr>
          <a:xfrm>
            <a:off x="7594073" y="773747"/>
            <a:ext cx="3450895" cy="3450895"/>
          </a:xfrm>
          <a:custGeom>
            <a:avLst/>
            <a:gdLst>
              <a:gd name="connsiteX0" fmla="*/ 813024 w 3450894"/>
              <a:gd name="connsiteY0" fmla="*/ 260711 h 3450894"/>
              <a:gd name="connsiteX1" fmla="*/ 1725448 w 3450894"/>
              <a:gd name="connsiteY1" fmla="*/ 0 h 3450894"/>
              <a:gd name="connsiteX2" fmla="*/ 3441988 w 3450894"/>
              <a:gd name="connsiteY2" fmla="*/ 1549031 h 3450894"/>
              <a:gd name="connsiteX3" fmla="*/ 3450418 w 3450894"/>
              <a:gd name="connsiteY3" fmla="*/ 1715963 h 3450894"/>
              <a:gd name="connsiteX4" fmla="*/ 3450417 w 3450894"/>
              <a:gd name="connsiteY4" fmla="*/ 1715963 h 3450894"/>
              <a:gd name="connsiteX5" fmla="*/ 3450894 w 3450894"/>
              <a:gd name="connsiteY5" fmla="*/ 1725448 h 3450894"/>
              <a:gd name="connsiteX6" fmla="*/ 1725447 w 3450894"/>
              <a:gd name="connsiteY6" fmla="*/ 3450894 h 3450894"/>
              <a:gd name="connsiteX7" fmla="*/ 0 w 3450894"/>
              <a:gd name="connsiteY7" fmla="*/ 1725448 h 3450894"/>
              <a:gd name="connsiteX8" fmla="*/ 480 w 3450894"/>
              <a:gd name="connsiteY8" fmla="*/ 1715963 h 3450894"/>
              <a:gd name="connsiteX9" fmla="*/ 1896806 w 3450894"/>
              <a:gd name="connsiteY9" fmla="*/ 1715963 h 3450894"/>
              <a:gd name="connsiteX10" fmla="*/ 480 w 3450894"/>
              <a:gd name="connsiteY10" fmla="*/ 1715963 h 3450894"/>
              <a:gd name="connsiteX11" fmla="*/ 8908 w 3450894"/>
              <a:gd name="connsiteY11" fmla="*/ 1549031 h 3450894"/>
              <a:gd name="connsiteX12" fmla="*/ 813024 w 3450894"/>
              <a:gd name="connsiteY12" fmla="*/ 260711 h 345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50894" h="3450894">
                <a:moveTo>
                  <a:pt x="813024" y="260711"/>
                </a:moveTo>
                <a:cubicBezTo>
                  <a:pt x="1077714" y="95479"/>
                  <a:pt x="1390431" y="0"/>
                  <a:pt x="1725448" y="0"/>
                </a:cubicBezTo>
                <a:cubicBezTo>
                  <a:pt x="2618828" y="0"/>
                  <a:pt x="3353627" y="678965"/>
                  <a:pt x="3441988" y="1549031"/>
                </a:cubicBezTo>
                <a:lnTo>
                  <a:pt x="3450418" y="1715963"/>
                </a:lnTo>
                <a:lnTo>
                  <a:pt x="3450417" y="1715963"/>
                </a:lnTo>
                <a:lnTo>
                  <a:pt x="3450894" y="1725448"/>
                </a:lnTo>
                <a:cubicBezTo>
                  <a:pt x="3450895" y="2678385"/>
                  <a:pt x="2678385" y="3450894"/>
                  <a:pt x="1725447" y="3450894"/>
                </a:cubicBezTo>
                <a:cubicBezTo>
                  <a:pt x="772509" y="3450894"/>
                  <a:pt x="0" y="2678385"/>
                  <a:pt x="0" y="1725448"/>
                </a:cubicBezTo>
                <a:lnTo>
                  <a:pt x="480" y="1715963"/>
                </a:lnTo>
                <a:lnTo>
                  <a:pt x="1896806" y="1715963"/>
                </a:lnTo>
                <a:lnTo>
                  <a:pt x="480" y="1715963"/>
                </a:lnTo>
                <a:lnTo>
                  <a:pt x="8908" y="1549031"/>
                </a:lnTo>
                <a:cubicBezTo>
                  <a:pt x="64133" y="1005240"/>
                  <a:pt x="371874" y="536097"/>
                  <a:pt x="813024" y="2607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E247C7-AF0B-4E63-9FA3-950F6A6D44DC}"/>
              </a:ext>
            </a:extLst>
          </p:cNvPr>
          <p:cNvGrpSpPr/>
          <p:nvPr/>
        </p:nvGrpSpPr>
        <p:grpSpPr>
          <a:xfrm rot="1800000">
            <a:off x="7594073" y="773747"/>
            <a:ext cx="3450895" cy="3450895"/>
            <a:chOff x="4519530" y="2222500"/>
            <a:chExt cx="1375068" cy="1375068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A800C9-0277-46D7-9715-4C3EEA7AFAAF}"/>
                </a:ext>
              </a:extLst>
            </p:cNvPr>
            <p:cNvSpPr/>
            <p:nvPr/>
          </p:nvSpPr>
          <p:spPr>
            <a:xfrm>
              <a:off x="4519721" y="2222500"/>
              <a:ext cx="1374687" cy="683755"/>
            </a:xfrm>
            <a:custGeom>
              <a:avLst/>
              <a:gdLst>
                <a:gd name="connsiteX0" fmla="*/ 812967 w 1625935"/>
                <a:gd name="connsiteY0" fmla="*/ 0 h 808723"/>
                <a:gd name="connsiteX1" fmla="*/ 1621962 w 1625935"/>
                <a:gd name="connsiteY1" fmla="*/ 730049 h 808723"/>
                <a:gd name="connsiteX2" fmla="*/ 1625935 w 1625935"/>
                <a:gd name="connsiteY2" fmla="*/ 808723 h 808723"/>
                <a:gd name="connsiteX3" fmla="*/ 0 w 1625935"/>
                <a:gd name="connsiteY3" fmla="*/ 808723 h 808723"/>
                <a:gd name="connsiteX4" fmla="*/ 3972 w 1625935"/>
                <a:gd name="connsiteY4" fmla="*/ 730049 h 808723"/>
                <a:gd name="connsiteX5" fmla="*/ 812967 w 1625935"/>
                <a:gd name="connsiteY5" fmla="*/ 0 h 8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5935" h="808723">
                  <a:moveTo>
                    <a:pt x="812967" y="0"/>
                  </a:moveTo>
                  <a:cubicBezTo>
                    <a:pt x="1234012" y="0"/>
                    <a:pt x="1580318" y="319992"/>
                    <a:pt x="1621962" y="730049"/>
                  </a:cubicBezTo>
                  <a:lnTo>
                    <a:pt x="1625935" y="808723"/>
                  </a:lnTo>
                  <a:lnTo>
                    <a:pt x="0" y="808723"/>
                  </a:lnTo>
                  <a:lnTo>
                    <a:pt x="3972" y="730049"/>
                  </a:lnTo>
                  <a:cubicBezTo>
                    <a:pt x="45616" y="319992"/>
                    <a:pt x="391923" y="0"/>
                    <a:pt x="8129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889D9F0-B513-4337-9AA8-0C170BA88A2F}"/>
                </a:ext>
              </a:extLst>
            </p:cNvPr>
            <p:cNvSpPr/>
            <p:nvPr/>
          </p:nvSpPr>
          <p:spPr>
            <a:xfrm>
              <a:off x="4519530" y="2906255"/>
              <a:ext cx="1375068" cy="691313"/>
            </a:xfrm>
            <a:custGeom>
              <a:avLst/>
              <a:gdLst>
                <a:gd name="connsiteX0" fmla="*/ 226 w 1626386"/>
                <a:gd name="connsiteY0" fmla="*/ 0 h 817663"/>
                <a:gd name="connsiteX1" fmla="*/ 1626161 w 1626386"/>
                <a:gd name="connsiteY1" fmla="*/ 0 h 817663"/>
                <a:gd name="connsiteX2" fmla="*/ 1626386 w 1626386"/>
                <a:gd name="connsiteY2" fmla="*/ 4470 h 817663"/>
                <a:gd name="connsiteX3" fmla="*/ 813193 w 1626386"/>
                <a:gd name="connsiteY3" fmla="*/ 817663 h 817663"/>
                <a:gd name="connsiteX4" fmla="*/ 0 w 1626386"/>
                <a:gd name="connsiteY4" fmla="*/ 4470 h 817663"/>
                <a:gd name="connsiteX5" fmla="*/ 226 w 1626386"/>
                <a:gd name="connsiteY5" fmla="*/ 0 h 8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6386" h="817663">
                  <a:moveTo>
                    <a:pt x="226" y="0"/>
                  </a:moveTo>
                  <a:lnTo>
                    <a:pt x="1626161" y="0"/>
                  </a:lnTo>
                  <a:lnTo>
                    <a:pt x="1626386" y="4470"/>
                  </a:lnTo>
                  <a:cubicBezTo>
                    <a:pt x="1626386" y="453584"/>
                    <a:pt x="1262307" y="817663"/>
                    <a:pt x="813193" y="817663"/>
                  </a:cubicBezTo>
                  <a:cubicBezTo>
                    <a:pt x="364079" y="817663"/>
                    <a:pt x="0" y="453584"/>
                    <a:pt x="0" y="4470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02897B4-C367-4261-BA1B-139BCAE93D1D}"/>
              </a:ext>
            </a:extLst>
          </p:cNvPr>
          <p:cNvSpPr/>
          <p:nvPr/>
        </p:nvSpPr>
        <p:spPr>
          <a:xfrm>
            <a:off x="4370554" y="1703553"/>
            <a:ext cx="3450895" cy="3450895"/>
          </a:xfrm>
          <a:custGeom>
            <a:avLst/>
            <a:gdLst>
              <a:gd name="connsiteX0" fmla="*/ 813024 w 3450894"/>
              <a:gd name="connsiteY0" fmla="*/ 260711 h 3450894"/>
              <a:gd name="connsiteX1" fmla="*/ 1725448 w 3450894"/>
              <a:gd name="connsiteY1" fmla="*/ 0 h 3450894"/>
              <a:gd name="connsiteX2" fmla="*/ 3441988 w 3450894"/>
              <a:gd name="connsiteY2" fmla="*/ 1549031 h 3450894"/>
              <a:gd name="connsiteX3" fmla="*/ 3450418 w 3450894"/>
              <a:gd name="connsiteY3" fmla="*/ 1715963 h 3450894"/>
              <a:gd name="connsiteX4" fmla="*/ 3450417 w 3450894"/>
              <a:gd name="connsiteY4" fmla="*/ 1715963 h 3450894"/>
              <a:gd name="connsiteX5" fmla="*/ 3450894 w 3450894"/>
              <a:gd name="connsiteY5" fmla="*/ 1725448 h 3450894"/>
              <a:gd name="connsiteX6" fmla="*/ 1725447 w 3450894"/>
              <a:gd name="connsiteY6" fmla="*/ 3450894 h 3450894"/>
              <a:gd name="connsiteX7" fmla="*/ 0 w 3450894"/>
              <a:gd name="connsiteY7" fmla="*/ 1725448 h 3450894"/>
              <a:gd name="connsiteX8" fmla="*/ 480 w 3450894"/>
              <a:gd name="connsiteY8" fmla="*/ 1715963 h 3450894"/>
              <a:gd name="connsiteX9" fmla="*/ 1896806 w 3450894"/>
              <a:gd name="connsiteY9" fmla="*/ 1715963 h 3450894"/>
              <a:gd name="connsiteX10" fmla="*/ 480 w 3450894"/>
              <a:gd name="connsiteY10" fmla="*/ 1715963 h 3450894"/>
              <a:gd name="connsiteX11" fmla="*/ 8908 w 3450894"/>
              <a:gd name="connsiteY11" fmla="*/ 1549031 h 3450894"/>
              <a:gd name="connsiteX12" fmla="*/ 813024 w 3450894"/>
              <a:gd name="connsiteY12" fmla="*/ 260711 h 345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50894" h="3450894">
                <a:moveTo>
                  <a:pt x="813024" y="260711"/>
                </a:moveTo>
                <a:cubicBezTo>
                  <a:pt x="1077714" y="95479"/>
                  <a:pt x="1390431" y="0"/>
                  <a:pt x="1725448" y="0"/>
                </a:cubicBezTo>
                <a:cubicBezTo>
                  <a:pt x="2618828" y="0"/>
                  <a:pt x="3353627" y="678965"/>
                  <a:pt x="3441988" y="1549031"/>
                </a:cubicBezTo>
                <a:lnTo>
                  <a:pt x="3450418" y="1715963"/>
                </a:lnTo>
                <a:lnTo>
                  <a:pt x="3450417" y="1715963"/>
                </a:lnTo>
                <a:lnTo>
                  <a:pt x="3450894" y="1725448"/>
                </a:lnTo>
                <a:cubicBezTo>
                  <a:pt x="3450895" y="2678385"/>
                  <a:pt x="2678385" y="3450894"/>
                  <a:pt x="1725447" y="3450894"/>
                </a:cubicBezTo>
                <a:cubicBezTo>
                  <a:pt x="772509" y="3450894"/>
                  <a:pt x="0" y="2678385"/>
                  <a:pt x="0" y="1725448"/>
                </a:cubicBezTo>
                <a:lnTo>
                  <a:pt x="480" y="1715963"/>
                </a:lnTo>
                <a:lnTo>
                  <a:pt x="1896806" y="1715963"/>
                </a:lnTo>
                <a:lnTo>
                  <a:pt x="480" y="1715963"/>
                </a:lnTo>
                <a:lnTo>
                  <a:pt x="8908" y="1549031"/>
                </a:lnTo>
                <a:cubicBezTo>
                  <a:pt x="64133" y="1005240"/>
                  <a:pt x="371874" y="536097"/>
                  <a:pt x="813024" y="2607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915FC7-A7D1-49C1-B75B-AA783C248C31}"/>
              </a:ext>
            </a:extLst>
          </p:cNvPr>
          <p:cNvGrpSpPr/>
          <p:nvPr/>
        </p:nvGrpSpPr>
        <p:grpSpPr>
          <a:xfrm rot="1800000">
            <a:off x="1147037" y="2633358"/>
            <a:ext cx="3450895" cy="3450895"/>
            <a:chOff x="4519530" y="2222500"/>
            <a:chExt cx="1375068" cy="137506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FACE5A-C7C5-49DA-A024-C7E5BD674D17}"/>
                </a:ext>
              </a:extLst>
            </p:cNvPr>
            <p:cNvSpPr/>
            <p:nvPr/>
          </p:nvSpPr>
          <p:spPr>
            <a:xfrm>
              <a:off x="4519721" y="2222500"/>
              <a:ext cx="1374687" cy="683755"/>
            </a:xfrm>
            <a:custGeom>
              <a:avLst/>
              <a:gdLst>
                <a:gd name="connsiteX0" fmla="*/ 812967 w 1625935"/>
                <a:gd name="connsiteY0" fmla="*/ 0 h 808723"/>
                <a:gd name="connsiteX1" fmla="*/ 1621962 w 1625935"/>
                <a:gd name="connsiteY1" fmla="*/ 730049 h 808723"/>
                <a:gd name="connsiteX2" fmla="*/ 1625935 w 1625935"/>
                <a:gd name="connsiteY2" fmla="*/ 808723 h 808723"/>
                <a:gd name="connsiteX3" fmla="*/ 0 w 1625935"/>
                <a:gd name="connsiteY3" fmla="*/ 808723 h 808723"/>
                <a:gd name="connsiteX4" fmla="*/ 3972 w 1625935"/>
                <a:gd name="connsiteY4" fmla="*/ 730049 h 808723"/>
                <a:gd name="connsiteX5" fmla="*/ 812967 w 1625935"/>
                <a:gd name="connsiteY5" fmla="*/ 0 h 8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5935" h="808723">
                  <a:moveTo>
                    <a:pt x="812967" y="0"/>
                  </a:moveTo>
                  <a:cubicBezTo>
                    <a:pt x="1234012" y="0"/>
                    <a:pt x="1580318" y="319992"/>
                    <a:pt x="1621962" y="730049"/>
                  </a:cubicBezTo>
                  <a:lnTo>
                    <a:pt x="1625935" y="808723"/>
                  </a:lnTo>
                  <a:lnTo>
                    <a:pt x="0" y="808723"/>
                  </a:lnTo>
                  <a:lnTo>
                    <a:pt x="3972" y="730049"/>
                  </a:lnTo>
                  <a:cubicBezTo>
                    <a:pt x="45616" y="319992"/>
                    <a:pt x="391923" y="0"/>
                    <a:pt x="81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F4BBCC7-6A53-4C1A-983E-D331EA651AA4}"/>
                </a:ext>
              </a:extLst>
            </p:cNvPr>
            <p:cNvSpPr/>
            <p:nvPr/>
          </p:nvSpPr>
          <p:spPr>
            <a:xfrm>
              <a:off x="4519530" y="2906255"/>
              <a:ext cx="1375068" cy="691313"/>
            </a:xfrm>
            <a:custGeom>
              <a:avLst/>
              <a:gdLst>
                <a:gd name="connsiteX0" fmla="*/ 226 w 1626386"/>
                <a:gd name="connsiteY0" fmla="*/ 0 h 817663"/>
                <a:gd name="connsiteX1" fmla="*/ 1626161 w 1626386"/>
                <a:gd name="connsiteY1" fmla="*/ 0 h 817663"/>
                <a:gd name="connsiteX2" fmla="*/ 1626386 w 1626386"/>
                <a:gd name="connsiteY2" fmla="*/ 4470 h 817663"/>
                <a:gd name="connsiteX3" fmla="*/ 813193 w 1626386"/>
                <a:gd name="connsiteY3" fmla="*/ 817663 h 817663"/>
                <a:gd name="connsiteX4" fmla="*/ 0 w 1626386"/>
                <a:gd name="connsiteY4" fmla="*/ 4470 h 817663"/>
                <a:gd name="connsiteX5" fmla="*/ 226 w 1626386"/>
                <a:gd name="connsiteY5" fmla="*/ 0 h 8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6386" h="817663">
                  <a:moveTo>
                    <a:pt x="226" y="0"/>
                  </a:moveTo>
                  <a:lnTo>
                    <a:pt x="1626161" y="0"/>
                  </a:lnTo>
                  <a:lnTo>
                    <a:pt x="1626386" y="4470"/>
                  </a:lnTo>
                  <a:cubicBezTo>
                    <a:pt x="1626386" y="453584"/>
                    <a:pt x="1262307" y="817663"/>
                    <a:pt x="813193" y="817663"/>
                  </a:cubicBezTo>
                  <a:cubicBezTo>
                    <a:pt x="364079" y="817663"/>
                    <a:pt x="0" y="453584"/>
                    <a:pt x="0" y="4470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439127-3FB8-40AC-A580-7FCAB77D65F6}"/>
              </a:ext>
            </a:extLst>
          </p:cNvPr>
          <p:cNvGrpSpPr/>
          <p:nvPr/>
        </p:nvGrpSpPr>
        <p:grpSpPr>
          <a:xfrm rot="1800000">
            <a:off x="4370554" y="1703553"/>
            <a:ext cx="3450895" cy="3450895"/>
            <a:chOff x="4519530" y="2222500"/>
            <a:chExt cx="1375068" cy="137506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4E8CB59-FAE9-494C-A3E4-0734C1B1A2F0}"/>
                </a:ext>
              </a:extLst>
            </p:cNvPr>
            <p:cNvSpPr/>
            <p:nvPr/>
          </p:nvSpPr>
          <p:spPr>
            <a:xfrm>
              <a:off x="4519721" y="2222500"/>
              <a:ext cx="1374687" cy="683755"/>
            </a:xfrm>
            <a:custGeom>
              <a:avLst/>
              <a:gdLst>
                <a:gd name="connsiteX0" fmla="*/ 812967 w 1625935"/>
                <a:gd name="connsiteY0" fmla="*/ 0 h 808723"/>
                <a:gd name="connsiteX1" fmla="*/ 1621962 w 1625935"/>
                <a:gd name="connsiteY1" fmla="*/ 730049 h 808723"/>
                <a:gd name="connsiteX2" fmla="*/ 1625935 w 1625935"/>
                <a:gd name="connsiteY2" fmla="*/ 808723 h 808723"/>
                <a:gd name="connsiteX3" fmla="*/ 0 w 1625935"/>
                <a:gd name="connsiteY3" fmla="*/ 808723 h 808723"/>
                <a:gd name="connsiteX4" fmla="*/ 3972 w 1625935"/>
                <a:gd name="connsiteY4" fmla="*/ 730049 h 808723"/>
                <a:gd name="connsiteX5" fmla="*/ 812967 w 1625935"/>
                <a:gd name="connsiteY5" fmla="*/ 0 h 80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5935" h="808723">
                  <a:moveTo>
                    <a:pt x="812967" y="0"/>
                  </a:moveTo>
                  <a:cubicBezTo>
                    <a:pt x="1234012" y="0"/>
                    <a:pt x="1580318" y="319992"/>
                    <a:pt x="1621962" y="730049"/>
                  </a:cubicBezTo>
                  <a:lnTo>
                    <a:pt x="1625935" y="808723"/>
                  </a:lnTo>
                  <a:lnTo>
                    <a:pt x="0" y="808723"/>
                  </a:lnTo>
                  <a:lnTo>
                    <a:pt x="3972" y="730049"/>
                  </a:lnTo>
                  <a:cubicBezTo>
                    <a:pt x="45616" y="319992"/>
                    <a:pt x="391923" y="0"/>
                    <a:pt x="812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E102CD3-3785-4C2F-B0E4-A92764DC72C3}"/>
                </a:ext>
              </a:extLst>
            </p:cNvPr>
            <p:cNvSpPr/>
            <p:nvPr/>
          </p:nvSpPr>
          <p:spPr>
            <a:xfrm>
              <a:off x="4519530" y="2906255"/>
              <a:ext cx="1375068" cy="691313"/>
            </a:xfrm>
            <a:custGeom>
              <a:avLst/>
              <a:gdLst>
                <a:gd name="connsiteX0" fmla="*/ 226 w 1626386"/>
                <a:gd name="connsiteY0" fmla="*/ 0 h 817663"/>
                <a:gd name="connsiteX1" fmla="*/ 1626161 w 1626386"/>
                <a:gd name="connsiteY1" fmla="*/ 0 h 817663"/>
                <a:gd name="connsiteX2" fmla="*/ 1626386 w 1626386"/>
                <a:gd name="connsiteY2" fmla="*/ 4470 h 817663"/>
                <a:gd name="connsiteX3" fmla="*/ 813193 w 1626386"/>
                <a:gd name="connsiteY3" fmla="*/ 817663 h 817663"/>
                <a:gd name="connsiteX4" fmla="*/ 0 w 1626386"/>
                <a:gd name="connsiteY4" fmla="*/ 4470 h 817663"/>
                <a:gd name="connsiteX5" fmla="*/ 226 w 1626386"/>
                <a:gd name="connsiteY5" fmla="*/ 0 h 81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6386" h="817663">
                  <a:moveTo>
                    <a:pt x="226" y="0"/>
                  </a:moveTo>
                  <a:lnTo>
                    <a:pt x="1626161" y="0"/>
                  </a:lnTo>
                  <a:lnTo>
                    <a:pt x="1626386" y="4470"/>
                  </a:lnTo>
                  <a:cubicBezTo>
                    <a:pt x="1626386" y="453584"/>
                    <a:pt x="1262307" y="817663"/>
                    <a:pt x="813193" y="817663"/>
                  </a:cubicBezTo>
                  <a:cubicBezTo>
                    <a:pt x="364079" y="817663"/>
                    <a:pt x="0" y="453584"/>
                    <a:pt x="0" y="4470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256704" y="1735954"/>
            <a:ext cx="79203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郑州西亚斯学院数字技术产业学院线下面试</a:t>
            </a:r>
            <a:endParaRPr lang="en-US" altLang="zh-CN" sz="5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计算机网络</a:t>
            </a:r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课程试讲</a:t>
            </a:r>
            <a:endParaRPr lang="en-US" altLang="zh-CN" sz="48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西北师范大学 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XXX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69953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>
            <a:off x="8175171" y="2067750"/>
            <a:ext cx="0" cy="120364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 rot="10800000" flipV="1">
            <a:off x="6290030" y="4785066"/>
            <a:ext cx="1719768" cy="65821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/>
          <p:cNvCxnSpPr/>
          <p:nvPr/>
        </p:nvCxnSpPr>
        <p:spPr>
          <a:xfrm>
            <a:off x="8590467" y="3436338"/>
            <a:ext cx="4297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/>
          <p:cNvCxnSpPr/>
          <p:nvPr/>
        </p:nvCxnSpPr>
        <p:spPr>
          <a:xfrm>
            <a:off x="8482703" y="2013093"/>
            <a:ext cx="4297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线连接符 202"/>
          <p:cNvCxnSpPr/>
          <p:nvPr/>
        </p:nvCxnSpPr>
        <p:spPr>
          <a:xfrm>
            <a:off x="8569012" y="4812611"/>
            <a:ext cx="4297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>
            <a:off x="10685370" y="1599748"/>
            <a:ext cx="707012" cy="3947504"/>
          </a:xfrm>
          <a:prstGeom prst="rect">
            <a:avLst/>
          </a:prstGeom>
          <a:solidFill>
            <a:srgbClr val="FF0000">
              <a:alpha val="15011"/>
            </a:srgbClr>
          </a:solidFill>
          <a:ln>
            <a:solidFill>
              <a:schemeClr val="accent2">
                <a:lumMod val="60000"/>
                <a:lumOff val="40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9675856" y="1589475"/>
            <a:ext cx="707012" cy="3957776"/>
          </a:xfrm>
          <a:prstGeom prst="rect">
            <a:avLst/>
          </a:prstGeom>
          <a:solidFill>
            <a:srgbClr val="00B0F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8783104" y="1589475"/>
            <a:ext cx="707012" cy="3957777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00FA00"/>
              </a:highlight>
            </a:endParaRPr>
          </a:p>
        </p:txBody>
      </p:sp>
      <p:cxnSp>
        <p:nvCxnSpPr>
          <p:cNvPr id="160" name="直线连接符 159"/>
          <p:cNvCxnSpPr/>
          <p:nvPr/>
        </p:nvCxnSpPr>
        <p:spPr>
          <a:xfrm flipV="1">
            <a:off x="8445807" y="1942679"/>
            <a:ext cx="1426420" cy="56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/>
          <p:cNvCxnSpPr/>
          <p:nvPr/>
        </p:nvCxnSpPr>
        <p:spPr>
          <a:xfrm flipV="1">
            <a:off x="8474292" y="1862674"/>
            <a:ext cx="2357922" cy="62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>
          <a:xfrm>
            <a:off x="7232816" y="1413816"/>
            <a:ext cx="1526126" cy="1135173"/>
            <a:chOff x="-287219" y="865545"/>
            <a:chExt cx="1526126" cy="1135173"/>
          </a:xfrm>
        </p:grpSpPr>
        <p:pic>
          <p:nvPicPr>
            <p:cNvPr id="155" name="图形 154" descr="DVD 播放器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9818" y="865545"/>
              <a:ext cx="835236" cy="1135173"/>
            </a:xfrm>
            <a:prstGeom prst="rect">
              <a:avLst/>
            </a:prstGeom>
          </p:spPr>
        </p:pic>
        <p:sp>
          <p:nvSpPr>
            <p:cNvPr id="156" name="文本框 155"/>
            <p:cNvSpPr txBox="1"/>
            <p:nvPr/>
          </p:nvSpPr>
          <p:spPr>
            <a:xfrm>
              <a:off x="-287219" y="1519479"/>
              <a:ext cx="1526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Switch3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楼）</a:t>
              </a:r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8735086" y="5578519"/>
            <a:ext cx="88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9675856" y="5570540"/>
            <a:ext cx="88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10621420" y="5623420"/>
            <a:ext cx="92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</a:p>
        </p:txBody>
      </p:sp>
      <p:grpSp>
        <p:nvGrpSpPr>
          <p:cNvPr id="178" name="组合 177"/>
          <p:cNvGrpSpPr/>
          <p:nvPr/>
        </p:nvGrpSpPr>
        <p:grpSpPr>
          <a:xfrm>
            <a:off x="9777105" y="1843205"/>
            <a:ext cx="584771" cy="584771"/>
            <a:chOff x="9598910" y="2370595"/>
            <a:chExt cx="584771" cy="584771"/>
          </a:xfrm>
        </p:grpSpPr>
        <p:pic>
          <p:nvPicPr>
            <p:cNvPr id="121" name="图形 120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8910" y="2370595"/>
              <a:ext cx="584771" cy="584771"/>
            </a:xfrm>
            <a:prstGeom prst="rect">
              <a:avLst/>
            </a:prstGeom>
          </p:spPr>
        </p:pic>
        <p:sp>
          <p:nvSpPr>
            <p:cNvPr id="165" name="文本框 164"/>
            <p:cNvSpPr txBox="1"/>
            <p:nvPr/>
          </p:nvSpPr>
          <p:spPr>
            <a:xfrm>
              <a:off x="9737452" y="2439655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796453" y="1834410"/>
            <a:ext cx="487309" cy="422799"/>
            <a:chOff x="10591611" y="2159420"/>
            <a:chExt cx="487309" cy="422799"/>
          </a:xfrm>
        </p:grpSpPr>
        <p:sp>
          <p:nvSpPr>
            <p:cNvPr id="173" name="图形 109" descr="监视器"/>
            <p:cNvSpPr/>
            <p:nvPr/>
          </p:nvSpPr>
          <p:spPr>
            <a:xfrm>
              <a:off x="10591611" y="2168007"/>
              <a:ext cx="487309" cy="414212"/>
            </a:xfrm>
            <a:custGeom>
              <a:avLst/>
              <a:gdLst>
                <a:gd name="connsiteX0" fmla="*/ 450761 w 487309"/>
                <a:gd name="connsiteY0" fmla="*/ 304568 h 414212"/>
                <a:gd name="connsiteX1" fmla="*/ 36548 w 487309"/>
                <a:gd name="connsiteY1" fmla="*/ 304568 h 414212"/>
                <a:gd name="connsiteX2" fmla="*/ 36548 w 487309"/>
                <a:gd name="connsiteY2" fmla="*/ 36548 h 414212"/>
                <a:gd name="connsiteX3" fmla="*/ 450761 w 487309"/>
                <a:gd name="connsiteY3" fmla="*/ 36548 h 414212"/>
                <a:gd name="connsiteX4" fmla="*/ 450761 w 487309"/>
                <a:gd name="connsiteY4" fmla="*/ 304568 h 414212"/>
                <a:gd name="connsiteX5" fmla="*/ 462944 w 487309"/>
                <a:gd name="connsiteY5" fmla="*/ 0 h 414212"/>
                <a:gd name="connsiteX6" fmla="*/ 24365 w 487309"/>
                <a:gd name="connsiteY6" fmla="*/ 0 h 414212"/>
                <a:gd name="connsiteX7" fmla="*/ 0 w 487309"/>
                <a:gd name="connsiteY7" fmla="*/ 24365 h 414212"/>
                <a:gd name="connsiteX8" fmla="*/ 0 w 487309"/>
                <a:gd name="connsiteY8" fmla="*/ 316751 h 414212"/>
                <a:gd name="connsiteX9" fmla="*/ 24365 w 487309"/>
                <a:gd name="connsiteY9" fmla="*/ 341116 h 414212"/>
                <a:gd name="connsiteX10" fmla="*/ 194924 w 487309"/>
                <a:gd name="connsiteY10" fmla="*/ 341116 h 414212"/>
                <a:gd name="connsiteX11" fmla="*/ 194924 w 487309"/>
                <a:gd name="connsiteY11" fmla="*/ 377665 h 414212"/>
                <a:gd name="connsiteX12" fmla="*/ 134010 w 487309"/>
                <a:gd name="connsiteY12" fmla="*/ 377665 h 414212"/>
                <a:gd name="connsiteX13" fmla="*/ 134010 w 487309"/>
                <a:gd name="connsiteY13" fmla="*/ 414213 h 414212"/>
                <a:gd name="connsiteX14" fmla="*/ 353299 w 487309"/>
                <a:gd name="connsiteY14" fmla="*/ 414213 h 414212"/>
                <a:gd name="connsiteX15" fmla="*/ 353299 w 487309"/>
                <a:gd name="connsiteY15" fmla="*/ 377665 h 414212"/>
                <a:gd name="connsiteX16" fmla="*/ 292386 w 487309"/>
                <a:gd name="connsiteY16" fmla="*/ 377665 h 414212"/>
                <a:gd name="connsiteX17" fmla="*/ 292386 w 487309"/>
                <a:gd name="connsiteY17" fmla="*/ 341116 h 414212"/>
                <a:gd name="connsiteX18" fmla="*/ 462944 w 487309"/>
                <a:gd name="connsiteY18" fmla="*/ 341116 h 414212"/>
                <a:gd name="connsiteX19" fmla="*/ 487309 w 487309"/>
                <a:gd name="connsiteY19" fmla="*/ 316751 h 414212"/>
                <a:gd name="connsiteX20" fmla="*/ 487309 w 487309"/>
                <a:gd name="connsiteY20" fmla="*/ 24365 h 414212"/>
                <a:gd name="connsiteX21" fmla="*/ 462944 w 487309"/>
                <a:gd name="connsiteY21" fmla="*/ 0 h 41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7309" h="414212">
                  <a:moveTo>
                    <a:pt x="450761" y="304568"/>
                  </a:moveTo>
                  <a:lnTo>
                    <a:pt x="36548" y="304568"/>
                  </a:lnTo>
                  <a:lnTo>
                    <a:pt x="36548" y="36548"/>
                  </a:lnTo>
                  <a:lnTo>
                    <a:pt x="450761" y="36548"/>
                  </a:lnTo>
                  <a:lnTo>
                    <a:pt x="450761" y="304568"/>
                  </a:lnTo>
                  <a:close/>
                  <a:moveTo>
                    <a:pt x="462944" y="0"/>
                  </a:moveTo>
                  <a:lnTo>
                    <a:pt x="24365" y="0"/>
                  </a:lnTo>
                  <a:cubicBezTo>
                    <a:pt x="10964" y="0"/>
                    <a:pt x="0" y="10964"/>
                    <a:pt x="0" y="24365"/>
                  </a:cubicBezTo>
                  <a:lnTo>
                    <a:pt x="0" y="316751"/>
                  </a:lnTo>
                  <a:cubicBezTo>
                    <a:pt x="0" y="330152"/>
                    <a:pt x="10964" y="341116"/>
                    <a:pt x="24365" y="341116"/>
                  </a:cubicBezTo>
                  <a:lnTo>
                    <a:pt x="194924" y="341116"/>
                  </a:lnTo>
                  <a:lnTo>
                    <a:pt x="194924" y="377665"/>
                  </a:lnTo>
                  <a:lnTo>
                    <a:pt x="134010" y="377665"/>
                  </a:lnTo>
                  <a:lnTo>
                    <a:pt x="134010" y="414213"/>
                  </a:lnTo>
                  <a:lnTo>
                    <a:pt x="353299" y="414213"/>
                  </a:lnTo>
                  <a:lnTo>
                    <a:pt x="353299" y="377665"/>
                  </a:lnTo>
                  <a:lnTo>
                    <a:pt x="292386" y="377665"/>
                  </a:lnTo>
                  <a:lnTo>
                    <a:pt x="292386" y="341116"/>
                  </a:lnTo>
                  <a:lnTo>
                    <a:pt x="462944" y="341116"/>
                  </a:lnTo>
                  <a:cubicBezTo>
                    <a:pt x="476345" y="341116"/>
                    <a:pt x="487309" y="330152"/>
                    <a:pt x="487309" y="316751"/>
                  </a:cubicBezTo>
                  <a:lnTo>
                    <a:pt x="487309" y="24365"/>
                  </a:lnTo>
                  <a:cubicBezTo>
                    <a:pt x="487309" y="10964"/>
                    <a:pt x="476345" y="0"/>
                    <a:pt x="462944" y="0"/>
                  </a:cubicBezTo>
                  <a:close/>
                </a:path>
              </a:pathLst>
            </a:custGeom>
            <a:solidFill>
              <a:srgbClr val="000000"/>
            </a:solidFill>
            <a:ln w="6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10679552" y="2159420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8820867" y="1921323"/>
            <a:ext cx="584771" cy="584771"/>
            <a:chOff x="8682396" y="2475026"/>
            <a:chExt cx="584771" cy="584771"/>
          </a:xfrm>
        </p:grpSpPr>
        <p:pic>
          <p:nvPicPr>
            <p:cNvPr id="117" name="图形 116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82396" y="2475026"/>
              <a:ext cx="584771" cy="584771"/>
            </a:xfrm>
            <a:prstGeom prst="rect">
              <a:avLst/>
            </a:prstGeom>
          </p:spPr>
        </p:pic>
        <p:sp>
          <p:nvSpPr>
            <p:cNvPr id="164" name="文本框 163"/>
            <p:cNvSpPr txBox="1"/>
            <p:nvPr/>
          </p:nvSpPr>
          <p:spPr>
            <a:xfrm>
              <a:off x="8798019" y="2528752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9786582" y="3244486"/>
            <a:ext cx="584771" cy="584771"/>
            <a:chOff x="9603036" y="3788190"/>
            <a:chExt cx="584771" cy="584771"/>
          </a:xfrm>
        </p:grpSpPr>
        <p:pic>
          <p:nvPicPr>
            <p:cNvPr id="122" name="图形 121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3036" y="3788190"/>
              <a:ext cx="584771" cy="584771"/>
            </a:xfrm>
            <a:prstGeom prst="rect">
              <a:avLst/>
            </a:prstGeom>
          </p:spPr>
        </p:pic>
        <p:sp>
          <p:nvSpPr>
            <p:cNvPr id="168" name="文本框 167"/>
            <p:cNvSpPr txBox="1"/>
            <p:nvPr/>
          </p:nvSpPr>
          <p:spPr>
            <a:xfrm>
              <a:off x="9752960" y="3849240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8886929" y="3335599"/>
            <a:ext cx="584771" cy="584771"/>
            <a:chOff x="8716989" y="3890601"/>
            <a:chExt cx="584771" cy="584771"/>
          </a:xfrm>
        </p:grpSpPr>
        <p:pic>
          <p:nvPicPr>
            <p:cNvPr id="124" name="图形 123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16989" y="3890601"/>
              <a:ext cx="584771" cy="584771"/>
            </a:xfrm>
            <a:prstGeom prst="rect">
              <a:avLst/>
            </a:prstGeom>
          </p:spPr>
        </p:pic>
        <p:sp>
          <p:nvSpPr>
            <p:cNvPr id="169" name="文本框 168"/>
            <p:cNvSpPr txBox="1"/>
            <p:nvPr/>
          </p:nvSpPr>
          <p:spPr>
            <a:xfrm>
              <a:off x="8867310" y="3964477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10715449" y="3138680"/>
            <a:ext cx="584771" cy="584771"/>
            <a:chOff x="10566896" y="3477374"/>
            <a:chExt cx="584771" cy="584771"/>
          </a:xfrm>
        </p:grpSpPr>
        <p:pic>
          <p:nvPicPr>
            <p:cNvPr id="109" name="图形 108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66896" y="3477374"/>
              <a:ext cx="584771" cy="584771"/>
            </a:xfrm>
            <a:prstGeom prst="rect">
              <a:avLst/>
            </a:prstGeom>
          </p:spPr>
        </p:pic>
        <p:sp>
          <p:nvSpPr>
            <p:cNvPr id="167" name="文本框 166"/>
            <p:cNvSpPr txBox="1"/>
            <p:nvPr/>
          </p:nvSpPr>
          <p:spPr>
            <a:xfrm>
              <a:off x="10720217" y="3548689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8901645" y="4724473"/>
            <a:ext cx="584771" cy="584771"/>
            <a:chOff x="8724952" y="5299356"/>
            <a:chExt cx="584771" cy="584771"/>
          </a:xfrm>
        </p:grpSpPr>
        <p:pic>
          <p:nvPicPr>
            <p:cNvPr id="125" name="图形 124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24952" y="5299356"/>
              <a:ext cx="584771" cy="584771"/>
            </a:xfrm>
            <a:prstGeom prst="rect">
              <a:avLst/>
            </a:prstGeom>
          </p:spPr>
        </p:pic>
        <p:sp>
          <p:nvSpPr>
            <p:cNvPr id="170" name="文本框 169"/>
            <p:cNvSpPr txBox="1"/>
            <p:nvPr/>
          </p:nvSpPr>
          <p:spPr>
            <a:xfrm>
              <a:off x="8843564" y="5365652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9751460" y="4613275"/>
            <a:ext cx="584771" cy="584771"/>
            <a:chOff x="9606838" y="5195762"/>
            <a:chExt cx="584771" cy="584771"/>
          </a:xfrm>
        </p:grpSpPr>
        <p:pic>
          <p:nvPicPr>
            <p:cNvPr id="118" name="图形 117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6838" y="5195762"/>
              <a:ext cx="584771" cy="584771"/>
            </a:xfrm>
            <a:prstGeom prst="rect">
              <a:avLst/>
            </a:prstGeom>
          </p:spPr>
        </p:pic>
        <p:sp>
          <p:nvSpPr>
            <p:cNvPr id="171" name="文本框 170"/>
            <p:cNvSpPr txBox="1"/>
            <p:nvPr/>
          </p:nvSpPr>
          <p:spPr>
            <a:xfrm>
              <a:off x="9748032" y="5285342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10747721" y="4523041"/>
            <a:ext cx="584771" cy="584771"/>
            <a:chOff x="10602111" y="4947194"/>
            <a:chExt cx="584771" cy="584771"/>
          </a:xfrm>
        </p:grpSpPr>
        <p:pic>
          <p:nvPicPr>
            <p:cNvPr id="112" name="图形 111" descr="监视器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02111" y="4947194"/>
              <a:ext cx="584771" cy="584771"/>
            </a:xfrm>
            <a:prstGeom prst="rect">
              <a:avLst/>
            </a:prstGeom>
          </p:spPr>
        </p:pic>
        <p:sp>
          <p:nvSpPr>
            <p:cNvPr id="172" name="文本框 171"/>
            <p:cNvSpPr txBox="1"/>
            <p:nvPr/>
          </p:nvSpPr>
          <p:spPr>
            <a:xfrm>
              <a:off x="10726937" y="5013722"/>
              <a:ext cx="214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</p:grpSp>
      <p:cxnSp>
        <p:nvCxnSpPr>
          <p:cNvPr id="181" name="直线连接符 180"/>
          <p:cNvCxnSpPr/>
          <p:nvPr/>
        </p:nvCxnSpPr>
        <p:spPr>
          <a:xfrm flipV="1">
            <a:off x="8508664" y="3240371"/>
            <a:ext cx="2285009" cy="310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/>
          <p:cNvCxnSpPr/>
          <p:nvPr/>
        </p:nvCxnSpPr>
        <p:spPr>
          <a:xfrm flipV="1">
            <a:off x="8543992" y="3344411"/>
            <a:ext cx="1328235" cy="209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/>
          <p:cNvCxnSpPr/>
          <p:nvPr/>
        </p:nvCxnSpPr>
        <p:spPr>
          <a:xfrm flipV="1">
            <a:off x="8543992" y="4710423"/>
            <a:ext cx="1338876" cy="220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/>
          <p:cNvCxnSpPr/>
          <p:nvPr/>
        </p:nvCxnSpPr>
        <p:spPr>
          <a:xfrm flipV="1">
            <a:off x="8533351" y="4626975"/>
            <a:ext cx="2285009" cy="310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组合 147"/>
          <p:cNvGrpSpPr/>
          <p:nvPr/>
        </p:nvGrpSpPr>
        <p:grpSpPr>
          <a:xfrm>
            <a:off x="7223172" y="2868133"/>
            <a:ext cx="1639594" cy="1067889"/>
            <a:chOff x="-361696" y="2013499"/>
            <a:chExt cx="1639594" cy="1067889"/>
          </a:xfrm>
        </p:grpSpPr>
        <p:pic>
          <p:nvPicPr>
            <p:cNvPr id="151" name="图形 150" descr="DVD 播放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8281" y="2013499"/>
              <a:ext cx="914400" cy="1067889"/>
            </a:xfrm>
            <a:prstGeom prst="rect">
              <a:avLst/>
            </a:prstGeom>
          </p:spPr>
        </p:pic>
        <p:sp>
          <p:nvSpPr>
            <p:cNvPr id="152" name="文本框 151"/>
            <p:cNvSpPr txBox="1"/>
            <p:nvPr/>
          </p:nvSpPr>
          <p:spPr>
            <a:xfrm>
              <a:off x="-361696" y="2708964"/>
              <a:ext cx="1639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Switch2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楼）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7273328" y="4204402"/>
            <a:ext cx="1623205" cy="1123785"/>
            <a:chOff x="-259918" y="3145544"/>
            <a:chExt cx="1623205" cy="1123785"/>
          </a:xfrm>
        </p:grpSpPr>
        <p:pic>
          <p:nvPicPr>
            <p:cNvPr id="153" name="图形 152" descr="DVD 播放器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7709" y="3145544"/>
              <a:ext cx="914400" cy="1123785"/>
            </a:xfrm>
            <a:prstGeom prst="rect">
              <a:avLst/>
            </a:prstGeom>
          </p:spPr>
        </p:pic>
        <p:sp>
          <p:nvSpPr>
            <p:cNvPr id="154" name="文本框 153"/>
            <p:cNvSpPr txBox="1"/>
            <p:nvPr/>
          </p:nvSpPr>
          <p:spPr>
            <a:xfrm>
              <a:off x="-259918" y="3816793"/>
              <a:ext cx="1623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Switch1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楼）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77907" y="5255580"/>
            <a:ext cx="1995213" cy="933236"/>
            <a:chOff x="-132342" y="3186458"/>
            <a:chExt cx="1967616" cy="933164"/>
          </a:xfrm>
        </p:grpSpPr>
        <p:cxnSp>
          <p:nvCxnSpPr>
            <p:cNvPr id="29" name="曲线连接符 28"/>
            <p:cNvCxnSpPr/>
            <p:nvPr/>
          </p:nvCxnSpPr>
          <p:spPr>
            <a:xfrm>
              <a:off x="-132342" y="3378738"/>
              <a:ext cx="1093213" cy="233130"/>
            </a:xfrm>
            <a:prstGeom prst="curvedConnector3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816620" y="3186458"/>
              <a:ext cx="1018654" cy="933164"/>
              <a:chOff x="816620" y="3186458"/>
              <a:chExt cx="1018654" cy="933164"/>
            </a:xfrm>
          </p:grpSpPr>
          <p:pic>
            <p:nvPicPr>
              <p:cNvPr id="31" name="图形 30" descr="DVD 播放器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3364" y="320522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816620" y="31864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559784" y="3630431"/>
            <a:ext cx="1655019" cy="928998"/>
            <a:chOff x="3245415" y="3040854"/>
            <a:chExt cx="1655019" cy="928998"/>
          </a:xfrm>
        </p:grpSpPr>
        <p:grpSp>
          <p:nvGrpSpPr>
            <p:cNvPr id="34" name="组合 33"/>
            <p:cNvGrpSpPr/>
            <p:nvPr/>
          </p:nvGrpSpPr>
          <p:grpSpPr>
            <a:xfrm>
              <a:off x="3881780" y="3040854"/>
              <a:ext cx="1018654" cy="928998"/>
              <a:chOff x="4187330" y="3043058"/>
              <a:chExt cx="1018654" cy="928998"/>
            </a:xfrm>
            <a:solidFill>
              <a:srgbClr val="92D050"/>
            </a:solidFill>
          </p:grpSpPr>
          <p:pic>
            <p:nvPicPr>
              <p:cNvPr id="36" name="图形 35" descr="DVD 播放器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28717" y="30576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4187330" y="30430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曲线连接符 34"/>
            <p:cNvCxnSpPr/>
            <p:nvPr/>
          </p:nvCxnSpPr>
          <p:spPr>
            <a:xfrm flipV="1">
              <a:off x="3245415" y="3429690"/>
              <a:ext cx="772071" cy="14817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226782" y="2220011"/>
            <a:ext cx="1939849" cy="985079"/>
            <a:chOff x="2952154" y="1362592"/>
            <a:chExt cx="1939849" cy="985079"/>
          </a:xfrm>
        </p:grpSpPr>
        <p:grpSp>
          <p:nvGrpSpPr>
            <p:cNvPr id="40" name="组合 39"/>
            <p:cNvGrpSpPr/>
            <p:nvPr/>
          </p:nvGrpSpPr>
          <p:grpSpPr>
            <a:xfrm>
              <a:off x="3873349" y="1362592"/>
              <a:ext cx="1018654" cy="924420"/>
              <a:chOff x="4488996" y="1689219"/>
              <a:chExt cx="1018654" cy="924420"/>
            </a:xfrm>
          </p:grpSpPr>
          <p:pic>
            <p:nvPicPr>
              <p:cNvPr id="43" name="图形 4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41123" y="16992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4" name="文本框 43"/>
              <p:cNvSpPr txBox="1"/>
              <p:nvPr/>
            </p:nvSpPr>
            <p:spPr>
              <a:xfrm>
                <a:off x="4488996" y="1689219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Switch3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2" name="曲线连接符 41"/>
            <p:cNvCxnSpPr/>
            <p:nvPr/>
          </p:nvCxnSpPr>
          <p:spPr>
            <a:xfrm flipV="1">
              <a:off x="2952154" y="1741944"/>
              <a:ext cx="1105073" cy="605727"/>
            </a:xfrm>
            <a:prstGeom prst="curved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517299" y="3870074"/>
            <a:ext cx="2177569" cy="2518816"/>
            <a:chOff x="4563" y="2106"/>
            <a:chExt cx="4836" cy="6079"/>
          </a:xfrm>
        </p:grpSpPr>
        <p:sp>
          <p:nvSpPr>
            <p:cNvPr id="101" name="矩形 100"/>
            <p:cNvSpPr/>
            <p:nvPr/>
          </p:nvSpPr>
          <p:spPr>
            <a:xfrm>
              <a:off x="5368" y="4707"/>
              <a:ext cx="3170" cy="34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4563" y="4386"/>
              <a:ext cx="2835" cy="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6564" y="4386"/>
              <a:ext cx="2835" cy="2835"/>
            </a:xfrm>
            <a:prstGeom prst="rect">
              <a:avLst/>
            </a:prstGeom>
            <a:solidFill>
              <a:srgbClr val="F6DFC0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5537" y="2487"/>
              <a:ext cx="2953" cy="3240"/>
            </a:xfrm>
            <a:prstGeom prst="rect">
              <a:avLst/>
            </a:prstGeom>
            <a:solidFill>
              <a:schemeClr val="bg2">
                <a:lumMod val="50000"/>
                <a:alpha val="76863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4563" y="2106"/>
              <a:ext cx="2835" cy="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6564" y="2106"/>
              <a:ext cx="2835" cy="2835"/>
            </a:xfrm>
            <a:prstGeom prst="rect">
              <a:avLst/>
            </a:prstGeom>
            <a:solidFill>
              <a:srgbClr val="F6DFC0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 83"/>
          <p:cNvSpPr/>
          <p:nvPr/>
        </p:nvSpPr>
        <p:spPr>
          <a:xfrm>
            <a:off x="1606535" y="5224574"/>
            <a:ext cx="422366" cy="396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867249" y="5160350"/>
            <a:ext cx="118875" cy="399431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091940" y="4966850"/>
            <a:ext cx="422366" cy="396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2069426" y="4047828"/>
            <a:ext cx="422366" cy="52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1606985" y="4259559"/>
            <a:ext cx="422366" cy="52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1865448" y="4206109"/>
            <a:ext cx="118875" cy="524978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1653815" y="4639516"/>
            <a:ext cx="434073" cy="145022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TopUp"/>
            <a:lightRig rig="threePt" dir="t">
              <a:rot lat="0" lon="0" rev="0"/>
            </a:lightRig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31491" y="3986919"/>
            <a:ext cx="118875" cy="524978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2125711" y="4450574"/>
            <a:ext cx="434073" cy="14460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TopUp"/>
            <a:lightRig rig="threePt" dir="t">
              <a:rot lat="0" lon="0" rev="0"/>
            </a:lightRig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2354005" y="4902626"/>
            <a:ext cx="118875" cy="399431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27958" y="2951762"/>
            <a:ext cx="1329686" cy="13424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120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1949650" y="5415828"/>
            <a:ext cx="331408" cy="457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418316" y="2777967"/>
            <a:ext cx="1276393" cy="1174590"/>
          </a:xfrm>
          <a:prstGeom prst="rect">
            <a:avLst/>
          </a:prstGeom>
          <a:solidFill>
            <a:srgbClr val="F6DFC0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17300" y="2778587"/>
            <a:ext cx="1276393" cy="1174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48221" y="1981402"/>
            <a:ext cx="1329686" cy="13424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isometricTopUp"/>
            <a:lightRig rig="threePt" dir="t"/>
          </a:scene3d>
          <a:sp3d extrusionH="120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1635663" y="2917105"/>
            <a:ext cx="929077" cy="876781"/>
            <a:chOff x="4450511" y="1500362"/>
            <a:chExt cx="1310204" cy="1236458"/>
          </a:xfrm>
        </p:grpSpPr>
        <p:sp>
          <p:nvSpPr>
            <p:cNvPr id="66" name="矩形 65"/>
            <p:cNvSpPr/>
            <p:nvPr/>
          </p:nvSpPr>
          <p:spPr>
            <a:xfrm>
              <a:off x="5069205" y="1586256"/>
              <a:ext cx="595630" cy="7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38775" y="1500361"/>
              <a:ext cx="167640" cy="740337"/>
            </a:xfrm>
            <a:prstGeom prst="rect">
              <a:avLst/>
            </a:prstGeom>
            <a:solidFill>
              <a:srgbClr val="5EA1DD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148580" y="2154218"/>
              <a:ext cx="612140" cy="2039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scene3d>
              <a:camera prst="isometricTopUp"/>
              <a:lightRig rig="threePt" dir="t">
                <a:rot lat="0" lon="0" rev="0"/>
              </a:lightRig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4450518" y="1964927"/>
              <a:ext cx="595630" cy="7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4820088" y="1879032"/>
              <a:ext cx="167640" cy="740337"/>
            </a:xfrm>
            <a:prstGeom prst="rect">
              <a:avLst/>
            </a:prstGeom>
            <a:solidFill>
              <a:srgbClr val="5EA1DD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29893" y="2532889"/>
              <a:ext cx="612140" cy="2039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scene3d>
              <a:camera prst="isometricTopUp"/>
              <a:lightRig rig="threePt" dir="t">
                <a:rot lat="0" lon="0" rev="0"/>
              </a:lightRig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667113" y="3292162"/>
            <a:ext cx="12636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78863" y="4298729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689876" y="5263209"/>
            <a:ext cx="12414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674508" y="4313839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692807" y="5259920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793839" y="2967117"/>
            <a:ext cx="707012" cy="2590703"/>
          </a:xfrm>
          <a:prstGeom prst="rect">
            <a:avLst/>
          </a:prstGeom>
          <a:solidFill>
            <a:schemeClr val="accent6">
              <a:lumMod val="40000"/>
              <a:lumOff val="60000"/>
              <a:alpha val="32430"/>
            </a:scheme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9665113" y="2956838"/>
            <a:ext cx="707012" cy="2600981"/>
          </a:xfrm>
          <a:prstGeom prst="rect">
            <a:avLst/>
          </a:prstGeom>
          <a:solidFill>
            <a:schemeClr val="accent1">
              <a:lumMod val="60000"/>
              <a:lumOff val="40000"/>
              <a:alpha val="15011"/>
            </a:scheme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90633" y="356987"/>
            <a:ext cx="5862494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跨交换机端口的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配置实验</a:t>
            </a:r>
          </a:p>
        </p:txBody>
      </p:sp>
      <p:cxnSp>
        <p:nvCxnSpPr>
          <p:cNvPr id="63" name="直线连接符 62"/>
          <p:cNvCxnSpPr/>
          <p:nvPr/>
        </p:nvCxnSpPr>
        <p:spPr>
          <a:xfrm>
            <a:off x="-8794" y="1051560"/>
            <a:ext cx="12155424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8175171" y="3503155"/>
            <a:ext cx="0" cy="120364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163218" y="4070500"/>
            <a:ext cx="116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（级联）</a:t>
            </a:r>
          </a:p>
        </p:txBody>
      </p:sp>
      <p:pic>
        <p:nvPicPr>
          <p:cNvPr id="3" name="图形 2" descr="DVD 播放器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4324" y="4949482"/>
            <a:ext cx="835236" cy="1135173"/>
          </a:xfrm>
          <a:prstGeom prst="rect">
            <a:avLst/>
          </a:prstGeom>
        </p:spPr>
      </p:pic>
      <p:cxnSp>
        <p:nvCxnSpPr>
          <p:cNvPr id="22" name="肘形连接符 21"/>
          <p:cNvCxnSpPr>
            <a:stCxn id="155" idx="1"/>
          </p:cNvCxnSpPr>
          <p:nvPr/>
        </p:nvCxnSpPr>
        <p:spPr>
          <a:xfrm rot="10800000" flipV="1">
            <a:off x="6541943" y="1981403"/>
            <a:ext cx="1217911" cy="3346784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51" idx="1"/>
          </p:cNvCxnSpPr>
          <p:nvPr/>
        </p:nvCxnSpPr>
        <p:spPr>
          <a:xfrm rot="10800000" flipV="1">
            <a:off x="6756149" y="3402077"/>
            <a:ext cx="1007001" cy="1980765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/>
          <p:nvPr/>
        </p:nvCxnSpPr>
        <p:spPr>
          <a:xfrm>
            <a:off x="5972424" y="5540849"/>
            <a:ext cx="23015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9" name="组合 8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19" name="圆角矩形 18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圆角矩形 19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5" name="矩形 14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6" y="1120714"/>
            <a:ext cx="1096651" cy="1098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53815" y="1460664"/>
            <a:ext cx="9519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探索求知：配置交换机端口，进行跨交换机</a:t>
            </a:r>
            <a:r>
              <a:rPr kumimoji="1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划分实验！</a:t>
            </a:r>
          </a:p>
        </p:txBody>
      </p:sp>
      <p:pic>
        <p:nvPicPr>
          <p:cNvPr id="128" name="图片 127" descr="文本&#10;&#10;低可信度描述已自动生成">
            <a:extLst>
              <a:ext uri="{FF2B5EF4-FFF2-40B4-BE49-F238E27FC236}">
                <a16:creationId xmlns:a16="http://schemas.microsoft.com/office/drawing/2014/main" id="{58BA4C2E-DF1D-4E2C-AEB2-DBC60848FD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26" grpId="0" animBg="1"/>
      <p:bldP spid="144" grpId="0" animBg="1"/>
      <p:bldP spid="159" grpId="0"/>
      <p:bldP spid="58" grpId="0" animBg="1"/>
      <p:bldP spid="59" grpId="0" animBg="1"/>
      <p:bldP spid="61" grpId="0" animBg="1"/>
      <p:bldP spid="116" grpId="0" animBg="1"/>
      <p:bldP spid="120" grpId="0" animBg="1"/>
      <p:bldP spid="209" grpId="0" build="allAtOnce" animBg="1"/>
      <p:bldP spid="209" grpId="1" build="allAtOnce" animBg="1"/>
      <p:bldP spid="210" grpId="0" animBg="1"/>
      <p:bldP spid="210" grpId="1" animBg="1"/>
      <p:bldP spid="56" grpId="0" animBg="1"/>
      <p:bldP spid="57" grpId="0" animBg="1"/>
      <p:bldP spid="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/>
        </p:nvGraphicFramePr>
        <p:xfrm>
          <a:off x="174185" y="208098"/>
          <a:ext cx="7867533" cy="676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4185" y="367992"/>
            <a:ext cx="7576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基于交换机端口的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配置流程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t="8249" r="5862" b="7467"/>
          <a:stretch>
            <a:fillRect/>
          </a:stretch>
        </p:blipFill>
        <p:spPr>
          <a:xfrm>
            <a:off x="7368987" y="1475497"/>
            <a:ext cx="3674619" cy="2033993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6186354" y="4234877"/>
            <a:ext cx="620973" cy="2612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91946" y="4079953"/>
            <a:ext cx="518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两层交换机的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划分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07327" y="5048885"/>
            <a:ext cx="518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之间直接进行通信，需要使用路由器、交换机、集线器等设备</a:t>
            </a:r>
            <a:endParaRPr kumimoji="1"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3" name="组合 12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0" name="圆角矩形 19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圆角矩形 20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" name="矩形 1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4" name="矩形 13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 descr="文本&#10;&#10;低可信度描述已自动生成">
            <a:extLst>
              <a:ext uri="{FF2B5EF4-FFF2-40B4-BE49-F238E27FC236}">
                <a16:creationId xmlns:a16="http://schemas.microsoft.com/office/drawing/2014/main" id="{E98CFAED-D8C3-40F1-9998-CBB0E34C61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FB47F5-4771-784B-9491-F2349E2B38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AFB47F5-4771-784B-9491-F2349E2B38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124761-AFD2-8145-9005-59467BFAA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60124761-AFD2-8145-9005-59467BFAA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26C406-9606-5F49-B0AA-5B0814270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CF26C406-9606-5F49-B0AA-5B08142707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4D6BFF-9FE0-1C49-BDB4-730DD5B13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74D6BFF-9FE0-1C49-BDB4-730DD5B131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9B71EB-30D7-4541-A3DC-0BD2C93AA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A49B71EB-30D7-4541-A3DC-0BD2C93AA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12BA74-BDCF-144D-9C02-9F54D4820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3812BA74-BDCF-144D-9C02-9F54D4820D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466AB2-A4FB-EE42-9403-943E3050B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02466AB2-A4FB-EE42-9403-943E3050B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A6B91-76AC-B84F-AE91-C06E77CCCC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BC6A6B91-76AC-B84F-AE91-C06E77CCCC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E31123-7F69-4045-86E9-F70B40E5D2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10E31123-7F69-4045-86E9-F70B40E5D2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A8419C-430C-194A-878B-A09132A32F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9BA8419C-430C-194A-878B-A09132A32F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3" grpId="0" animBg="1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375798" y="1320776"/>
            <a:ext cx="3731261" cy="4453792"/>
            <a:chOff x="7522652" y="1567609"/>
            <a:chExt cx="3175630" cy="3640497"/>
          </a:xfrm>
        </p:grpSpPr>
        <p:sp>
          <p:nvSpPr>
            <p:cNvPr id="187" name="矩形 186"/>
            <p:cNvSpPr/>
            <p:nvPr/>
          </p:nvSpPr>
          <p:spPr>
            <a:xfrm rot="5400000">
              <a:off x="7339936" y="2819232"/>
              <a:ext cx="1177856" cy="252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9490352" y="1704110"/>
              <a:ext cx="707012" cy="3180935"/>
            </a:xfrm>
            <a:prstGeom prst="rect">
              <a:avLst/>
            </a:prstGeom>
            <a:solidFill>
              <a:srgbClr val="00B0F0">
                <a:alpha val="15011"/>
              </a:srgbClr>
            </a:solidFill>
            <a:ln>
              <a:solidFill>
                <a:schemeClr val="accent1">
                  <a:lumMod val="75000"/>
                  <a:alpha val="16936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4" name="矩形 213"/>
            <p:cNvSpPr/>
            <p:nvPr/>
          </p:nvSpPr>
          <p:spPr>
            <a:xfrm>
              <a:off x="8573646" y="1704111"/>
              <a:ext cx="707012" cy="3180936"/>
            </a:xfrm>
            <a:prstGeom prst="rect">
              <a:avLst/>
            </a:prstGeom>
            <a:solidFill>
              <a:srgbClr val="00FA00">
                <a:alpha val="32430"/>
              </a:srgbClr>
            </a:solidFill>
            <a:ln>
              <a:solidFill>
                <a:schemeClr val="accent6">
                  <a:lumMod val="75000"/>
                  <a:alpha val="16936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16" name="组合 215"/>
            <p:cNvGrpSpPr/>
            <p:nvPr/>
          </p:nvGrpSpPr>
          <p:grpSpPr>
            <a:xfrm>
              <a:off x="7522652" y="1567609"/>
              <a:ext cx="1032941" cy="1135173"/>
              <a:chOff x="205965" y="865545"/>
              <a:chExt cx="1032941" cy="1135173"/>
            </a:xfrm>
          </p:grpSpPr>
          <p:pic>
            <p:nvPicPr>
              <p:cNvPr id="223" name="图形 22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9818" y="865545"/>
                <a:ext cx="835236" cy="1135173"/>
              </a:xfrm>
              <a:prstGeom prst="rect">
                <a:avLst/>
              </a:prstGeom>
            </p:spPr>
          </p:pic>
          <p:sp>
            <p:nvSpPr>
              <p:cNvPr id="224" name="文本框 223"/>
              <p:cNvSpPr txBox="1"/>
              <p:nvPr/>
            </p:nvSpPr>
            <p:spPr>
              <a:xfrm>
                <a:off x="205965" y="1519479"/>
                <a:ext cx="1032941" cy="30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7547401" y="3006915"/>
              <a:ext cx="1041529" cy="1067889"/>
              <a:chOff x="178281" y="2013499"/>
              <a:chExt cx="1041529" cy="1067889"/>
            </a:xfrm>
          </p:grpSpPr>
          <p:pic>
            <p:nvPicPr>
              <p:cNvPr id="219" name="图形 218" descr="DVD 播放器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8281" y="2013499"/>
                <a:ext cx="914400" cy="1067889"/>
              </a:xfrm>
              <a:prstGeom prst="rect">
                <a:avLst/>
              </a:prstGeom>
            </p:spPr>
          </p:pic>
          <p:sp>
            <p:nvSpPr>
              <p:cNvPr id="220" name="文本框 219"/>
              <p:cNvSpPr txBox="1"/>
              <p:nvPr/>
            </p:nvSpPr>
            <p:spPr>
              <a:xfrm>
                <a:off x="186869" y="2632470"/>
                <a:ext cx="1032941" cy="30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7" name="矩形 206"/>
            <p:cNvSpPr/>
            <p:nvPr/>
          </p:nvSpPr>
          <p:spPr>
            <a:xfrm flipV="1">
              <a:off x="8359968" y="3503420"/>
              <a:ext cx="1300965" cy="2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 flipV="1">
              <a:off x="8308808" y="2109307"/>
              <a:ext cx="1300965" cy="2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 flipV="1">
              <a:off x="8304707" y="2193942"/>
              <a:ext cx="520873" cy="2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0" name="矩形 209"/>
            <p:cNvSpPr/>
            <p:nvPr/>
          </p:nvSpPr>
          <p:spPr>
            <a:xfrm flipV="1">
              <a:off x="8359968" y="3613393"/>
              <a:ext cx="520873" cy="216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96" name="图形 195" descr="监视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25892" y="2089189"/>
              <a:ext cx="584771" cy="584771"/>
            </a:xfrm>
            <a:prstGeom prst="rect">
              <a:avLst/>
            </a:prstGeom>
          </p:spPr>
        </p:pic>
        <p:pic>
          <p:nvPicPr>
            <p:cNvPr id="198" name="图形 197" descr="监视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50852" y="2003166"/>
              <a:ext cx="584771" cy="584771"/>
            </a:xfrm>
            <a:prstGeom prst="rect">
              <a:avLst/>
            </a:prstGeom>
          </p:spPr>
        </p:pic>
        <p:pic>
          <p:nvPicPr>
            <p:cNvPr id="199" name="图形 198" descr="监视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54978" y="3420761"/>
              <a:ext cx="584771" cy="584771"/>
            </a:xfrm>
            <a:prstGeom prst="rect">
              <a:avLst/>
            </a:prstGeom>
          </p:spPr>
        </p:pic>
        <p:pic>
          <p:nvPicPr>
            <p:cNvPr id="200" name="图形 199" descr="监视器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68931" y="3523172"/>
              <a:ext cx="584771" cy="584771"/>
            </a:xfrm>
            <a:prstGeom prst="rect">
              <a:avLst/>
            </a:prstGeom>
          </p:spPr>
        </p:pic>
        <p:sp>
          <p:nvSpPr>
            <p:cNvPr id="225" name="文本框 224"/>
            <p:cNvSpPr txBox="1"/>
            <p:nvPr/>
          </p:nvSpPr>
          <p:spPr>
            <a:xfrm>
              <a:off x="8588929" y="4897532"/>
              <a:ext cx="924588" cy="301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9550481" y="4906217"/>
              <a:ext cx="818354" cy="301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8505200" y="4228753"/>
              <a:ext cx="1261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VLAN10</a:t>
              </a:r>
              <a:endPara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9437079" y="4252871"/>
              <a:ext cx="1261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VLAN20</a:t>
              </a:r>
              <a:endPara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07003" y="1326954"/>
            <a:ext cx="695245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小组合作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公司划入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VLAN10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kumimoji="1"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公司划入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VLAN20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1"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 descr="/private/var/folders/j2/zx4rx3ms6m38vfrzf4fglh800000gn/T/com.kingsoft.wpsoffice.mac/photoedit2/20230617232412/temp.pngtemp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681" y="3175381"/>
            <a:ext cx="6134814" cy="238997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48863" y="331281"/>
            <a:ext cx="71577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第一步：建立网络拓扑图，配置</a:t>
            </a:r>
            <a:r>
              <a:rPr kumimoji="1"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kumimoji="1" lang="zh-CN" alt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4" name="组合 23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31" name="圆角矩形 30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圆角矩形 31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7" name="矩形 26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" name="矩形 24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图片 41" descr="文本&#10;&#10;低可信度描述已自动生成">
            <a:extLst>
              <a:ext uri="{FF2B5EF4-FFF2-40B4-BE49-F238E27FC236}">
                <a16:creationId xmlns:a16="http://schemas.microsoft.com/office/drawing/2014/main" id="{722D64FE-9839-4139-86C3-4227492E2D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6" y="0"/>
            <a:ext cx="10691107" cy="685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51827" y="1184255"/>
            <a:ext cx="10575589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分别点击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两台交换机</a:t>
            </a:r>
            <a:r>
              <a:rPr kumimoji="1" lang="zh-CN" altLang="en-GB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编号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 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名称</a:t>
            </a:r>
            <a:r>
              <a:rPr kumimoji="1" lang="zh-CN" altLang="en-GB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</a:t>
            </a:r>
            <a:r>
              <a:rPr kumimoji="1" lang="zh-CN" altLang="en-GB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/>
          <a:srcRect t="6643" r="23535" b="17545"/>
          <a:stretch>
            <a:fillRect/>
          </a:stretch>
        </p:blipFill>
        <p:spPr>
          <a:xfrm>
            <a:off x="6610733" y="3495975"/>
            <a:ext cx="5291912" cy="308213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24" y="4679358"/>
            <a:ext cx="5291912" cy="1521424"/>
          </a:xfrm>
          <a:prstGeom prst="rect">
            <a:avLst/>
          </a:prstGeom>
        </p:spPr>
      </p:pic>
      <p:cxnSp>
        <p:nvCxnSpPr>
          <p:cNvPr id="36" name="直线箭头连接符 35"/>
          <p:cNvCxnSpPr/>
          <p:nvPr/>
        </p:nvCxnSpPr>
        <p:spPr>
          <a:xfrm flipV="1">
            <a:off x="1903432" y="4167268"/>
            <a:ext cx="6351730" cy="721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4853440" y="4375599"/>
            <a:ext cx="3406158" cy="49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255162" y="5239193"/>
            <a:ext cx="2472255" cy="424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5141" y="316872"/>
            <a:ext cx="6205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第二步：创建</a:t>
            </a:r>
            <a:r>
              <a:rPr kumimoji="1"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VLAN10</a:t>
            </a:r>
            <a:r>
              <a:rPr kumimoji="1"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VLAN20</a:t>
            </a:r>
            <a:endParaRPr kumimoji="1" lang="zh-CN" altLang="en-US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1694" y="2300231"/>
            <a:ext cx="2420471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编号范围</a:t>
            </a:r>
            <a:endParaRPr kumimoji="1"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4095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357913" y="2134962"/>
            <a:ext cx="2923975" cy="49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4095</a:t>
            </a: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仅限系统使用</a:t>
            </a:r>
            <a:endParaRPr kumimoji="1"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87753" y="2300231"/>
            <a:ext cx="3059660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编号取值范围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4094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线箭头连接符 28"/>
          <p:cNvCxnSpPr>
            <a:stCxn id="6" idx="3"/>
            <a:endCxn id="19" idx="1"/>
          </p:cNvCxnSpPr>
          <p:nvPr/>
        </p:nvCxnSpPr>
        <p:spPr>
          <a:xfrm>
            <a:off x="2752165" y="2715730"/>
            <a:ext cx="3735588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8988" y="3546727"/>
            <a:ext cx="5750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检查是否创建成功？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1" name="组合 20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35" name="圆角矩形 34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圆角矩形 3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4" name="矩形 23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矩形 21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 descr="文本&#10;&#10;低可信度描述已自动生成">
            <a:extLst>
              <a:ext uri="{FF2B5EF4-FFF2-40B4-BE49-F238E27FC236}">
                <a16:creationId xmlns:a16="http://schemas.microsoft.com/office/drawing/2014/main" id="{D0D63B80-74C7-4850-8979-13EE29813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uiExpand="1" build="p" animBg="1"/>
      <p:bldP spid="18" grpId="0"/>
      <p:bldP spid="19" grpId="0" animBg="1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D73E84EE-A8E6-8434-356F-B0C0B8C44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72" y="2275130"/>
            <a:ext cx="5120190" cy="16834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" y="2039421"/>
            <a:ext cx="6374984" cy="37489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29995" y="2382987"/>
            <a:ext cx="1184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VLAN10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796" y="2036563"/>
            <a:ext cx="3136925" cy="1952745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107" y="4000851"/>
            <a:ext cx="3124614" cy="2057910"/>
          </a:xfrm>
          <a:prstGeom prst="rect">
            <a:avLst/>
          </a:prstGeom>
          <a:solidFill>
            <a:srgbClr val="00B0F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15866" y="5267934"/>
            <a:ext cx="1184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VLAN20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54390" y="1581309"/>
            <a:ext cx="5303385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Fa0/1</a:t>
            </a: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Fa0/5</a:t>
            </a: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1"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Fa0/3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划入</a:t>
            </a:r>
            <a:r>
              <a:rPr kumimoji="1"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VLAN10</a:t>
            </a:r>
            <a:r>
              <a:rPr kumimoji="1"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3" name="矩形 42"/>
          <p:cNvSpPr/>
          <p:nvPr/>
        </p:nvSpPr>
        <p:spPr>
          <a:xfrm>
            <a:off x="1220586" y="4006556"/>
            <a:ext cx="697768" cy="3002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Fa0/2</a:t>
            </a:r>
            <a:endParaRPr kumimoji="1"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3173796" y="3989308"/>
            <a:ext cx="3271718" cy="2057910"/>
          </a:xfrm>
          <a:prstGeom prst="rect">
            <a:avLst/>
          </a:prstGeom>
          <a:solidFill>
            <a:srgbClr val="00B0F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5037249" y="4068512"/>
            <a:ext cx="697768" cy="3002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Fa0/4</a:t>
            </a:r>
            <a:endParaRPr kumimoji="1" lang="zh-CN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2469953" y="3392872"/>
            <a:ext cx="697768" cy="300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Fa0/5</a:t>
            </a:r>
            <a:endParaRPr kumimoji="1"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1176702" y="3527323"/>
            <a:ext cx="697768" cy="300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Fa0/1</a:t>
            </a:r>
            <a:endParaRPr kumimoji="1" lang="zh-CN" altLang="en-US" sz="1600" dirty="0"/>
          </a:p>
        </p:txBody>
      </p:sp>
      <p:sp>
        <p:nvSpPr>
          <p:cNvPr id="26" name="矩形 25"/>
          <p:cNvSpPr/>
          <p:nvPr/>
        </p:nvSpPr>
        <p:spPr>
          <a:xfrm>
            <a:off x="3163775" y="2046025"/>
            <a:ext cx="3271717" cy="1943283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745315" y="3416638"/>
            <a:ext cx="697768" cy="300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Fa0/5</a:t>
            </a:r>
            <a:endParaRPr kumimoji="1" lang="zh-CN" altLang="en-US" sz="1600" dirty="0"/>
          </a:p>
        </p:txBody>
      </p:sp>
      <p:sp>
        <p:nvSpPr>
          <p:cNvPr id="49" name="矩形 48"/>
          <p:cNvSpPr/>
          <p:nvPr/>
        </p:nvSpPr>
        <p:spPr>
          <a:xfrm>
            <a:off x="5085898" y="3429000"/>
            <a:ext cx="697768" cy="300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Fa0/3</a:t>
            </a:r>
            <a:endParaRPr kumimoji="1" lang="zh-CN" altLang="en-US" sz="1600" dirty="0"/>
          </a:p>
        </p:txBody>
      </p:sp>
      <p:sp>
        <p:nvSpPr>
          <p:cNvPr id="8" name="三角形 7"/>
          <p:cNvSpPr/>
          <p:nvPr/>
        </p:nvSpPr>
        <p:spPr>
          <a:xfrm rot="171689">
            <a:off x="1839670" y="4102494"/>
            <a:ext cx="214911" cy="19253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/>
          <p:cNvSpPr/>
          <p:nvPr/>
        </p:nvSpPr>
        <p:spPr>
          <a:xfrm>
            <a:off x="4799634" y="4121964"/>
            <a:ext cx="225241" cy="21585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/>
        </p:nvSpPr>
        <p:spPr>
          <a:xfrm>
            <a:off x="5608852" y="4890399"/>
            <a:ext cx="247603" cy="18138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三角形 15"/>
          <p:cNvSpPr/>
          <p:nvPr/>
        </p:nvSpPr>
        <p:spPr>
          <a:xfrm>
            <a:off x="802326" y="4939115"/>
            <a:ext cx="247603" cy="18138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850264" y="4009843"/>
            <a:ext cx="4643236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Fa0/2</a:t>
            </a: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Fa0/4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划入到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VLAN20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1" lang="en-US" altLang="zh-CN" sz="2400" b="1" dirty="0">
              <a:solidFill>
                <a:srgbClr val="00B05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91370" y="1221981"/>
            <a:ext cx="3136925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Switch1</a:t>
            </a:r>
            <a:r>
              <a:rPr kumimoji="1"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8718" y="290848"/>
            <a:ext cx="849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第三步：根据划分的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，配置交换机端口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2D4704-084B-4961-90C1-6A0989738787}"/>
              </a:ext>
            </a:extLst>
          </p:cNvPr>
          <p:cNvSpPr/>
          <p:nvPr/>
        </p:nvSpPr>
        <p:spPr>
          <a:xfrm>
            <a:off x="9808232" y="3158198"/>
            <a:ext cx="1878671" cy="368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410640-EC78-75D8-FFC9-2381572E5AFE}"/>
              </a:ext>
            </a:extLst>
          </p:cNvPr>
          <p:cNvSpPr/>
          <p:nvPr/>
        </p:nvSpPr>
        <p:spPr>
          <a:xfrm>
            <a:off x="6660913" y="2245140"/>
            <a:ext cx="2012824" cy="530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9A5888E-D6D1-7610-91A9-48CADE797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12" y="4740682"/>
            <a:ext cx="5105213" cy="163125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DEEFB3D-E643-C4C1-480D-86D443CD395B}"/>
              </a:ext>
            </a:extLst>
          </p:cNvPr>
          <p:cNvSpPr/>
          <p:nvPr/>
        </p:nvSpPr>
        <p:spPr>
          <a:xfrm>
            <a:off x="9808232" y="5859525"/>
            <a:ext cx="1878671" cy="368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6C0B14-8F19-9DDF-1EB6-40A0B7456DDB}"/>
              </a:ext>
            </a:extLst>
          </p:cNvPr>
          <p:cNvSpPr/>
          <p:nvPr/>
        </p:nvSpPr>
        <p:spPr>
          <a:xfrm>
            <a:off x="6641774" y="4673674"/>
            <a:ext cx="2012824" cy="530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54937F-2D6C-1CB9-EED9-EB782F4BB1BC}"/>
              </a:ext>
            </a:extLst>
          </p:cNvPr>
          <p:cNvSpPr txBox="1"/>
          <p:nvPr/>
        </p:nvSpPr>
        <p:spPr>
          <a:xfrm>
            <a:off x="30796" y="1172686"/>
            <a:ext cx="666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（在默认情况下，所有端口都属于</a:t>
            </a:r>
            <a:r>
              <a:rPr kumimoji="1" lang="en-US" altLang="zh-CN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VLAN10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D12CA9B-7A45-4659-B2CE-2A1649C42243}"/>
              </a:ext>
            </a:extLst>
          </p:cNvPr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4AD35AE-7154-41B6-9CED-94164D941A13}"/>
                </a:ext>
              </a:extLst>
            </p:cNvPr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19D1F3AA-D2BF-47B9-9B63-EFDDA31198E2}"/>
                  </a:ext>
                </a:extLst>
              </p:cNvPr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D61DD034-B4DE-45EE-BE58-22AC4D670BF1}"/>
                    </a:ext>
                  </a:extLst>
                </p:cNvPr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70" name="圆角矩形 33">
                    <a:extLst>
                      <a:ext uri="{FF2B5EF4-FFF2-40B4-BE49-F238E27FC236}">
                        <a16:creationId xmlns:a16="http://schemas.microsoft.com/office/drawing/2014/main" id="{7811E383-9E92-406C-958E-76E0F9AA3B38}"/>
                      </a:ext>
                    </a:extLst>
                  </p:cNvPr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" name="圆角矩形 34">
                    <a:extLst>
                      <a:ext uri="{FF2B5EF4-FFF2-40B4-BE49-F238E27FC236}">
                        <a16:creationId xmlns:a16="http://schemas.microsoft.com/office/drawing/2014/main" id="{3BB9C117-D2EC-4DFE-8DBC-93D06A60887C}"/>
                      </a:ext>
                    </a:extLst>
                  </p:cNvPr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CF7391F0-0B84-41D3-A53D-BD7068569A5A}"/>
                    </a:ext>
                  </a:extLst>
                </p:cNvPr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43DCCC37-9171-40C5-ABF1-C4DEE4EAC1DE}"/>
                    </a:ext>
                  </a:extLst>
                </p:cNvPr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5CA5A838-D85A-4830-BA94-820F086EE859}"/>
                    </a:ext>
                  </a:extLst>
                </p:cNvPr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558A19A7-587A-48D1-BE47-F8AADBC64B8F}"/>
                    </a:ext>
                  </a:extLst>
                </p:cNvPr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CA4508CD-56A7-4976-88B5-9B7636E557BB}"/>
                  </a:ext>
                </a:extLst>
              </p:cNvPr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3BE03D1-CA9C-499C-8127-1BC5F2E23A2F}"/>
                </a:ext>
              </a:extLst>
            </p:cNvPr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2" name="图片 71" descr="文本&#10;&#10;低可信度描述已自动生成">
            <a:extLst>
              <a:ext uri="{FF2B5EF4-FFF2-40B4-BE49-F238E27FC236}">
                <a16:creationId xmlns:a16="http://schemas.microsoft.com/office/drawing/2014/main" id="{0056C9C0-CF49-4F78-9F78-ED9529CF4C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3" grpId="0" animBg="1"/>
      <p:bldP spid="27" grpId="0" animBg="1"/>
      <p:bldP spid="44" grpId="0" animBg="1"/>
      <p:bldP spid="46" grpId="0" animBg="1"/>
      <p:bldP spid="47" grpId="0" animBg="1"/>
      <p:bldP spid="26" grpId="0" animBg="1"/>
      <p:bldP spid="48" grpId="0" animBg="1"/>
      <p:bldP spid="49" grpId="0" animBg="1"/>
      <p:bldP spid="28" grpId="0"/>
      <p:bldP spid="28" grpId="1"/>
      <p:bldP spid="14" grpId="0" animBg="1"/>
      <p:bldP spid="18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" y="1720293"/>
            <a:ext cx="7800855" cy="42719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652" y="1660930"/>
            <a:ext cx="7800855" cy="2245792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782" y="3906722"/>
            <a:ext cx="7800855" cy="2245792"/>
          </a:xfrm>
          <a:prstGeom prst="rect">
            <a:avLst/>
          </a:prstGeom>
          <a:solidFill>
            <a:srgbClr val="00B0F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83416" y="2194699"/>
            <a:ext cx="1449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VLAN10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83416" y="5029618"/>
            <a:ext cx="1449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VLAN20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48200" y="1770584"/>
            <a:ext cx="3083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algn="just"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内部的主机是否能够互相通信？</a:t>
            </a:r>
            <a:endParaRPr kumimoji="1" lang="zh-CN" altLang="en-US" b="1" dirty="0"/>
          </a:p>
        </p:txBody>
      </p:sp>
      <p:sp>
        <p:nvSpPr>
          <p:cNvPr id="30" name="矩形 29"/>
          <p:cNvSpPr/>
          <p:nvPr/>
        </p:nvSpPr>
        <p:spPr>
          <a:xfrm>
            <a:off x="7858507" y="1842685"/>
            <a:ext cx="14157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96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96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659" y="374256"/>
            <a:ext cx="6101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第四步：测试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的通信</a:t>
            </a:r>
          </a:p>
        </p:txBody>
      </p:sp>
      <p:pic>
        <p:nvPicPr>
          <p:cNvPr id="14" name="图片 13" descr="文本&#10;&#10;低可信度描述已自动生成">
            <a:extLst>
              <a:ext uri="{FF2B5EF4-FFF2-40B4-BE49-F238E27FC236}">
                <a16:creationId xmlns:a16="http://schemas.microsoft.com/office/drawing/2014/main" id="{8C4F97A3-E4E6-4DAF-82DA-EA8DB5497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44070" y="1216883"/>
            <a:ext cx="7139481" cy="461665"/>
          </a:xfrm>
          <a:prstGeom prst="rect">
            <a:avLst/>
          </a:prstGeom>
          <a:noFill/>
          <a:ln w="19050">
            <a:solidFill>
              <a:srgbClr val="5C2F7D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kumimoji="1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：配置交换机端口。</a:t>
            </a:r>
            <a:endParaRPr kumimoji="1"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66750" y="2358458"/>
            <a:ext cx="2910468" cy="96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请同学们把交换机的端口设置为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46088" y="2174488"/>
            <a:ext cx="14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VLAN10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319346" y="5415776"/>
            <a:ext cx="14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VLAN20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r="3258" b="45089"/>
          <a:stretch>
            <a:fillRect/>
          </a:stretch>
        </p:blipFill>
        <p:spPr>
          <a:xfrm>
            <a:off x="0" y="564330"/>
            <a:ext cx="12192001" cy="522077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1001" r="16210" b="32201"/>
          <a:stretch>
            <a:fillRect/>
          </a:stretch>
        </p:blipFill>
        <p:spPr>
          <a:xfrm>
            <a:off x="0" y="618563"/>
            <a:ext cx="12208966" cy="531607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7604" y="356373"/>
            <a:ext cx="8482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实验结果分析</a:t>
            </a:r>
          </a:p>
        </p:txBody>
      </p:sp>
      <p:sp>
        <p:nvSpPr>
          <p:cNvPr id="2" name="矩形 1"/>
          <p:cNvSpPr/>
          <p:nvPr/>
        </p:nvSpPr>
        <p:spPr>
          <a:xfrm rot="19810617">
            <a:off x="4199688" y="2629021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8567728" flipH="1">
            <a:off x="9962268" y="2815652"/>
            <a:ext cx="45719" cy="2358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337799" y="117436"/>
            <a:ext cx="45719" cy="48688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 rot="2383522">
            <a:off x="2216739" y="2723581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9" descr="84256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1175" y="2144876"/>
            <a:ext cx="914400" cy="914400"/>
          </a:xfrm>
          <a:prstGeom prst="rect">
            <a:avLst/>
          </a:prstGeom>
        </p:spPr>
      </p:pic>
      <p:pic>
        <p:nvPicPr>
          <p:cNvPr id="16" name="图片 8" descr="2156384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5680" y="4893791"/>
            <a:ext cx="914400" cy="914400"/>
          </a:xfrm>
          <a:prstGeom prst="rect">
            <a:avLst/>
          </a:prstGeom>
        </p:spPr>
      </p:pic>
      <p:pic>
        <p:nvPicPr>
          <p:cNvPr id="17" name="图片 23" descr="84256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6800" y="2144876"/>
            <a:ext cx="914400" cy="914400"/>
          </a:xfrm>
          <a:prstGeom prst="rect">
            <a:avLst/>
          </a:prstGeom>
        </p:spPr>
      </p:pic>
      <p:cxnSp>
        <p:nvCxnSpPr>
          <p:cNvPr id="18" name="直接连接符 28"/>
          <p:cNvCxnSpPr>
            <a:stCxn id="17" idx="2"/>
          </p:cNvCxnSpPr>
          <p:nvPr/>
        </p:nvCxnSpPr>
        <p:spPr>
          <a:xfrm flipH="1">
            <a:off x="7869715" y="3059276"/>
            <a:ext cx="1264285" cy="2094865"/>
          </a:xfrm>
          <a:prstGeom prst="line">
            <a:avLst/>
          </a:prstGeom>
          <a:ln w="4762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718812" y="3145487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20" descr="2156384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96240" y="4756631"/>
            <a:ext cx="914400" cy="914400"/>
          </a:xfrm>
          <a:prstGeom prst="rect">
            <a:avLst/>
          </a:prstGeom>
        </p:spPr>
      </p:pic>
      <p:pic>
        <p:nvPicPr>
          <p:cNvPr id="21" name="图片 14" descr="2156384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3611" y="4814696"/>
            <a:ext cx="914400" cy="914400"/>
          </a:xfrm>
          <a:prstGeom prst="rect">
            <a:avLst/>
          </a:prstGeom>
        </p:spPr>
      </p:pic>
      <p:pic>
        <p:nvPicPr>
          <p:cNvPr id="22" name="图片 19" descr="2156384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5360" y="4795275"/>
            <a:ext cx="914400" cy="9144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051502" y="5731628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VLAN20</a:t>
            </a:r>
          </a:p>
        </p:txBody>
      </p:sp>
      <p:sp>
        <p:nvSpPr>
          <p:cNvPr id="24" name="椭圆 23"/>
          <p:cNvSpPr/>
          <p:nvPr/>
        </p:nvSpPr>
        <p:spPr>
          <a:xfrm>
            <a:off x="743069" y="1192588"/>
            <a:ext cx="374015" cy="398145"/>
          </a:xfrm>
          <a:prstGeom prst="ellipse">
            <a:avLst/>
          </a:prstGeom>
          <a:solidFill>
            <a:srgbClr val="800080"/>
          </a:solidFill>
          <a:ln>
            <a:solidFill>
              <a:srgbClr val="8D5F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99316" y="1116843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800080"/>
                </a:solidFill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Access</a:t>
            </a:r>
            <a:r>
              <a:rPr lang="zh-CN" altLang="en-US" sz="28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端口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91170" y="5805150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VLAN20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301055" y="5805150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VLAN10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91450" y="1194226"/>
            <a:ext cx="7539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只属于一个</a:t>
            </a:r>
            <a:r>
              <a:rPr lang="en-US" altLang="zh-CN" sz="2400" b="1" dirty="0">
                <a:solidFill>
                  <a:srgbClr val="800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zh-CN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，只能</a:t>
            </a:r>
            <a:r>
              <a: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转发所属</a:t>
            </a:r>
            <a:r>
              <a:rPr lang="en-US" altLang="zh-CN" sz="2400" b="1" dirty="0">
                <a:solidFill>
                  <a:srgbClr val="8000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zh-CN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的数据</a:t>
            </a:r>
            <a:r>
              <a: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。</a:t>
            </a:r>
            <a:endParaRPr lang="zh-CN" altLang="en-US" sz="2400" dirty="0">
              <a:solidFill>
                <a:srgbClr val="80008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8786" y="5841897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VLAN10</a:t>
            </a:r>
          </a:p>
        </p:txBody>
      </p:sp>
      <p:sp>
        <p:nvSpPr>
          <p:cNvPr id="32" name="乘 31"/>
          <p:cNvSpPr/>
          <p:nvPr/>
        </p:nvSpPr>
        <p:spPr>
          <a:xfrm>
            <a:off x="3118118" y="1869759"/>
            <a:ext cx="1234800" cy="1464634"/>
          </a:xfrm>
          <a:prstGeom prst="mathMultiply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33" name="图片 72" descr="2160215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647944">
            <a:off x="770300" y="4167269"/>
            <a:ext cx="858032" cy="544043"/>
          </a:xfrm>
          <a:prstGeom prst="rect">
            <a:avLst/>
          </a:prstGeom>
        </p:spPr>
      </p:pic>
      <p:pic>
        <p:nvPicPr>
          <p:cNvPr id="46" name="图片 72" descr="2160215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30549" y="1791007"/>
            <a:ext cx="858032" cy="544043"/>
          </a:xfrm>
          <a:prstGeom prst="rect">
            <a:avLst/>
          </a:prstGeom>
        </p:spPr>
      </p:pic>
      <p:pic>
        <p:nvPicPr>
          <p:cNvPr id="47" name="图片 72" descr="2160215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117639">
            <a:off x="9103612" y="2289359"/>
            <a:ext cx="858032" cy="544043"/>
          </a:xfrm>
          <a:prstGeom prst="rect">
            <a:avLst/>
          </a:prstGeom>
        </p:spPr>
      </p:pic>
      <p:pic>
        <p:nvPicPr>
          <p:cNvPr id="48" name="图片 72" descr="21602150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4354520">
            <a:off x="4556579" y="4187834"/>
            <a:ext cx="610999" cy="544043"/>
          </a:xfrm>
          <a:prstGeom prst="rect">
            <a:avLst/>
          </a:prstGeom>
        </p:spPr>
      </p:pic>
      <p:sp>
        <p:nvSpPr>
          <p:cNvPr id="49" name="椭圆 48"/>
          <p:cNvSpPr/>
          <p:nvPr/>
        </p:nvSpPr>
        <p:spPr>
          <a:xfrm>
            <a:off x="3808268" y="3155505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287807" y="2448366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201747" y="2436246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795074" y="3373506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532628" y="3359692"/>
            <a:ext cx="191120" cy="231210"/>
          </a:xfrm>
          <a:prstGeom prst="ellipse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77571" y="2624175"/>
            <a:ext cx="89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Fa0/5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0097" y="2650765"/>
            <a:ext cx="89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Fa0/5</a:t>
            </a:r>
            <a:endParaRPr kumimoji="1"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9" name="组合 8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56" name="圆角矩形 55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圆角矩形 5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6" name="矩形 2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" name="矩形 12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8" name="图片 57" descr="文本&#10;&#10;低可信度描述已自动生成">
            <a:extLst>
              <a:ext uri="{FF2B5EF4-FFF2-40B4-BE49-F238E27FC236}">
                <a16:creationId xmlns:a16="http://schemas.microsoft.com/office/drawing/2014/main" id="{A9EAED58-3CFE-41D1-9E31-84BD8C1CD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13307 -0.27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4" y="-135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B0F0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0.49166 0.00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B0F0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11992 0.310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155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B0F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05456 -0.155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1534" y="1508787"/>
            <a:ext cx="11491116" cy="5088565"/>
          </a:xfrm>
          <a:prstGeom prst="rect">
            <a:avLst/>
          </a:prstGeom>
          <a:noFill/>
        </p:spPr>
        <p:txBody>
          <a:bodyPr wrap="square" lIns="121920" tIns="60960" rIns="121920" bIns="6096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1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XXX</a:t>
            </a:r>
            <a:r>
              <a:rPr lang="zh-CN" altLang="en-US" sz="21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，男，河南新乡人，软件设计师，西北师范大学计算机技术专业工程硕士。</a:t>
            </a:r>
            <a:endParaRPr lang="en-US" altLang="zh-CN" sz="2133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00EACE-3283-442A-9A79-0D271B43D0FC}"/>
              </a:ext>
            </a:extLst>
          </p:cNvPr>
          <p:cNvSpPr txBox="1"/>
          <p:nvPr/>
        </p:nvSpPr>
        <p:spPr>
          <a:xfrm>
            <a:off x="352188" y="548680"/>
            <a:ext cx="3648405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1D155700-3C4F-4A66-9064-1D6E4FED8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367783"/>
              </p:ext>
            </p:extLst>
          </p:nvPr>
        </p:nvGraphicFramePr>
        <p:xfrm>
          <a:off x="542462" y="2251026"/>
          <a:ext cx="11107078" cy="411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084">
                  <a:extLst>
                    <a:ext uri="{9D8B030D-6E8A-4147-A177-3AD203B41FA5}">
                      <a16:colId xmlns:a16="http://schemas.microsoft.com/office/drawing/2014/main" val="3547682354"/>
                    </a:ext>
                  </a:extLst>
                </a:gridCol>
                <a:gridCol w="2128263">
                  <a:extLst>
                    <a:ext uri="{9D8B030D-6E8A-4147-A177-3AD203B41FA5}">
                      <a16:colId xmlns:a16="http://schemas.microsoft.com/office/drawing/2014/main" val="2220927303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4018833347"/>
                    </a:ext>
                  </a:extLst>
                </a:gridCol>
                <a:gridCol w="5169496">
                  <a:extLst>
                    <a:ext uri="{9D8B030D-6E8A-4147-A177-3AD203B41FA5}">
                      <a16:colId xmlns:a16="http://schemas.microsoft.com/office/drawing/2014/main" val="50752316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</a:t>
                      </a:r>
                      <a:r>
                        <a:rPr lang="en-US" altLang="zh-CN" sz="2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专业学位</a:t>
                      </a:r>
                      <a:r>
                        <a:rPr lang="en-US" altLang="zh-CN" sz="2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职位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简介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704989291"/>
                  </a:ext>
                </a:extLst>
              </a:tr>
              <a:tr h="17475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2016~2020</a:t>
                      </a:r>
                      <a:endParaRPr lang="zh-CN" altLang="en-US" sz="2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河南科技学院</a:t>
                      </a:r>
                      <a:endParaRPr lang="zh-CN" altLang="en-US" sz="2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通信工程</a:t>
                      </a:r>
                      <a:endParaRPr lang="en-US" altLang="zh-CN" sz="2100" dirty="0">
                        <a:ln w="0"/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工学学士</a:t>
                      </a:r>
                      <a:endParaRPr lang="zh-CN" altLang="en-US" sz="2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GPA</a:t>
                      </a:r>
                      <a:r>
                        <a:rPr lang="zh-CN" altLang="en-US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达</a:t>
                      </a:r>
                      <a:r>
                        <a:rPr lang="en-US" altLang="zh-CN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3.84(5%)</a:t>
                      </a:r>
                      <a:r>
                        <a:rPr lang="zh-CN" altLang="en-US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，并依托于未来软件工作室的平台，系统学习过</a:t>
                      </a:r>
                      <a:r>
                        <a:rPr lang="en-US" altLang="zh-CN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Java Web</a:t>
                      </a:r>
                      <a:r>
                        <a:rPr lang="zh-CN" altLang="en-US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开发。在读期间，为校工会、学生会、招就处和华腾教育出版社开发的系统已投入使用，取得良好的社会和经济效益</a:t>
                      </a:r>
                      <a:endParaRPr lang="en-US" altLang="zh-CN" sz="2100" dirty="0">
                        <a:ln w="0"/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408803018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2021~2024</a:t>
                      </a:r>
                      <a:endParaRPr lang="zh-CN" alt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西北师范大学</a:t>
                      </a:r>
                      <a:endParaRPr lang="zh-CN" alt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kern="12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计算机技术</a:t>
                      </a:r>
                      <a:endParaRPr lang="en-US" altLang="zh-CN" sz="2100" kern="1200" dirty="0">
                        <a:ln w="0"/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100" kern="12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工程硕士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kern="12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致力于无线传感器网络感知覆盖算法研究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41873557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2019~2021</a:t>
                      </a:r>
                      <a:endParaRPr lang="zh-CN" alt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中科维智</a:t>
                      </a:r>
                      <a:endParaRPr lang="zh-CN" alt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kern="12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后端研发</a:t>
                      </a:r>
                      <a:endParaRPr lang="en-US" altLang="zh-CN" sz="2100" kern="1200" dirty="0">
                        <a:ln w="0"/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100" kern="12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工程师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kern="12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参与多个高校研究所的机构知识库系统，开发文献元数据爬虫采集系统，积累了丰富的</a:t>
                      </a:r>
                      <a:r>
                        <a:rPr lang="en-US" altLang="zh-CN" sz="2100" kern="12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CN" altLang="en-US" sz="2100" kern="1200" dirty="0">
                          <a:ln w="0"/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服务端编程和项目实践经验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857571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2256" y="319475"/>
            <a:ext cx="76279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</a:t>
            </a:r>
          </a:p>
        </p:txBody>
      </p:sp>
      <p:sp>
        <p:nvSpPr>
          <p:cNvPr id="3" name="矩形 2"/>
          <p:cNvSpPr/>
          <p:nvPr/>
        </p:nvSpPr>
        <p:spPr>
          <a:xfrm rot="1828252">
            <a:off x="8498709" y="3170764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 rot="19810617">
            <a:off x="4256308" y="3100039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rot="8567728" flipH="1">
            <a:off x="10018888" y="3286670"/>
            <a:ext cx="45719" cy="2358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394419" y="588454"/>
            <a:ext cx="45719" cy="48688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 rot="2383522">
            <a:off x="2273359" y="3194599"/>
            <a:ext cx="45719" cy="2546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9" descr="84256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7795" y="2615894"/>
            <a:ext cx="914400" cy="914400"/>
          </a:xfrm>
          <a:prstGeom prst="rect">
            <a:avLst/>
          </a:prstGeom>
        </p:spPr>
      </p:pic>
      <p:pic>
        <p:nvPicPr>
          <p:cNvPr id="13" name="图片 8" descr="2156384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300" y="5364809"/>
            <a:ext cx="914400" cy="914400"/>
          </a:xfrm>
          <a:prstGeom prst="rect">
            <a:avLst/>
          </a:prstGeom>
        </p:spPr>
      </p:pic>
      <p:pic>
        <p:nvPicPr>
          <p:cNvPr id="15" name="图片 23" descr="842567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3420" y="2615894"/>
            <a:ext cx="914400" cy="91440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2663695" y="3596126"/>
            <a:ext cx="343535" cy="346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0" descr="21563849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3152" y="5343236"/>
            <a:ext cx="914400" cy="914400"/>
          </a:xfrm>
          <a:prstGeom prst="rect">
            <a:avLst/>
          </a:prstGeom>
        </p:spPr>
      </p:pic>
      <p:pic>
        <p:nvPicPr>
          <p:cNvPr id="54" name="图片 14" descr="21563849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7894" y="5299289"/>
            <a:ext cx="914400" cy="914400"/>
          </a:xfrm>
          <a:prstGeom prst="rect">
            <a:avLst/>
          </a:prstGeom>
        </p:spPr>
      </p:pic>
      <p:pic>
        <p:nvPicPr>
          <p:cNvPr id="55" name="图片 19" descr="2156384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00828" y="5273106"/>
            <a:ext cx="914400" cy="914400"/>
          </a:xfrm>
          <a:prstGeom prst="rect">
            <a:avLst/>
          </a:prstGeom>
        </p:spPr>
      </p:pic>
      <p:sp>
        <p:nvSpPr>
          <p:cNvPr id="56" name="椭圆 55"/>
          <p:cNvSpPr/>
          <p:nvPr/>
        </p:nvSpPr>
        <p:spPr>
          <a:xfrm>
            <a:off x="3842702" y="3616504"/>
            <a:ext cx="343535" cy="346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9530806" y="3847714"/>
            <a:ext cx="343535" cy="346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89830" y="3847692"/>
            <a:ext cx="343535" cy="3467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415078" y="2813426"/>
            <a:ext cx="374015" cy="39814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8005844" y="2800937"/>
            <a:ext cx="374015" cy="39814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61" name="直线箭头连接符 60"/>
          <p:cNvCxnSpPr/>
          <p:nvPr/>
        </p:nvCxnSpPr>
        <p:spPr>
          <a:xfrm>
            <a:off x="4873590" y="2813426"/>
            <a:ext cx="313225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>
            <a:off x="4873590" y="3211359"/>
            <a:ext cx="3132254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863107" y="2385254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VLAN10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882165" y="3266597"/>
            <a:ext cx="1621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</a:rPr>
              <a:t>VLAN20</a:t>
            </a:r>
          </a:p>
        </p:txBody>
      </p:sp>
      <p:sp>
        <p:nvSpPr>
          <p:cNvPr id="65" name="椭圆 64"/>
          <p:cNvSpPr/>
          <p:nvPr/>
        </p:nvSpPr>
        <p:spPr>
          <a:xfrm>
            <a:off x="744148" y="1239801"/>
            <a:ext cx="374015" cy="39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00642" y="1214600"/>
            <a:ext cx="901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Access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端口：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只属于一个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，只能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转发一个所属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的数据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744148" y="1858536"/>
            <a:ext cx="374015" cy="3981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97443" y="1799927"/>
            <a:ext cx="959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端口：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可以同时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属于多个</a:t>
            </a:r>
            <a:r>
              <a:rPr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，传递多个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VLAN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  <a:sym typeface="+mn-ea"/>
              </a:rPr>
              <a:t>数据。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8980" y="3171545"/>
            <a:ext cx="89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Fa0/5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14332" y="3097998"/>
            <a:ext cx="89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Fa0/5</a:t>
            </a:r>
            <a:endParaRPr kumimoji="1"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2" name="组合 11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3" name="圆角矩形 22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圆角矩形 23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9" name="矩形 18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图片 41" descr="文本&#10;&#10;低可信度描述已自动生成">
            <a:extLst>
              <a:ext uri="{FF2B5EF4-FFF2-40B4-BE49-F238E27FC236}">
                <a16:creationId xmlns:a16="http://schemas.microsoft.com/office/drawing/2014/main" id="{0DA82BA6-45F6-4304-9DA5-109C06C378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6" grpId="0" animBg="1"/>
      <p:bldP spid="57" grpId="0" animBg="1"/>
      <p:bldP spid="58" grpId="0" animBg="1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95015" y="1244078"/>
            <a:ext cx="11403862" cy="122719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indent="-539750" algn="just">
              <a:lnSpc>
                <a:spcPct val="150000"/>
              </a:lnSpc>
            </a:pPr>
            <a:r>
              <a:rPr kumimoji="1"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修改实验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将同时属于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VLAN10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VLAN20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的交换机端口，配置为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类型，                 并划入到两个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pic>
        <p:nvPicPr>
          <p:cNvPr id="11" name="图片 10" descr="/private/var/folders/j2/zx4rx3ms6m38vfrzf4fglh800000gn/T/com.kingsoft.wpsoffice.mac/photoedit2/20230708124250/temp.pngte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60" y="2748576"/>
            <a:ext cx="11013317" cy="36347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5560" y="2952797"/>
            <a:ext cx="4007940" cy="952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241246" y="3905203"/>
            <a:ext cx="4007940" cy="2351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9699" y="455082"/>
            <a:ext cx="6101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修改实验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6" name="组合 5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8" name="组合 7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8" name="圆角矩形 27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圆角矩形 28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 descr="文本&#10;&#10;低可信度描述已自动生成">
            <a:extLst>
              <a:ext uri="{FF2B5EF4-FFF2-40B4-BE49-F238E27FC236}">
                <a16:creationId xmlns:a16="http://schemas.microsoft.com/office/drawing/2014/main" id="{CF7A2EE4-EEE6-47DC-8F94-6FFBE1731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5987" y="1206238"/>
            <a:ext cx="11495716" cy="66223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测试通信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命令进行通信测试，测试结果如下。</a:t>
            </a:r>
            <a:endParaRPr kumimoji="1"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95985" y="392960"/>
            <a:ext cx="6714711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内部和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间的通信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6" name="组合 5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8" name="组合 7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7" name="圆角矩形 26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圆角矩形 27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1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592"/>
              </p:ext>
            </p:extLst>
          </p:nvPr>
        </p:nvGraphicFramePr>
        <p:xfrm>
          <a:off x="516044" y="2197301"/>
          <a:ext cx="11320356" cy="370765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0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PC1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(VLAN10)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PC2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(VLAN20)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PC3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(VLAN10)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PC4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(VLAN20)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18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PC1(VLAN10)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8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PC2(VLAN20)</a:t>
                      </a:r>
                    </a:p>
                  </a:txBody>
                  <a:tcPr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73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PC3(VLAN10)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79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PC4(VLAN20)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856355"/>
              </p:ext>
            </p:extLst>
          </p:nvPr>
        </p:nvGraphicFramePr>
        <p:xfrm>
          <a:off x="516044" y="2218482"/>
          <a:ext cx="11320356" cy="37202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1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4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40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PC1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(VLAN10)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PC2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(VLAN20)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PC3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(VLAN10)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PC4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(VLAN20)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0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PC1(VLAN10)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相同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0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PC2(VLAN20)</a:t>
                      </a:r>
                    </a:p>
                  </a:txBody>
                  <a:tcPr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相同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0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PC3(VLAN10)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相同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0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PC4(VLAN20)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相同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</a:t>
                      </a:r>
                      <a:r>
                        <a:rPr lang="en-US" altLang="zh-CN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VLAN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图片 17" descr="文本&#10;&#10;低可信度描述已自动生成">
            <a:extLst>
              <a:ext uri="{FF2B5EF4-FFF2-40B4-BE49-F238E27FC236}">
                <a16:creationId xmlns:a16="http://schemas.microsoft.com/office/drawing/2014/main" id="{2F295B0F-FB61-4C05-9A0E-0943EB750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360234" y="1700192"/>
            <a:ext cx="970092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kumimoji="1" lang="zh-CN" altLang="en-US" sz="4800" b="1" dirty="0">
                <a:ln w="0"/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通过实验，你发现了什么规律呢？</a:t>
            </a:r>
            <a:endParaRPr lang="zh-CN" altLang="en-US" sz="4800" b="1" dirty="0">
              <a:ln w="0"/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8034" y="3708053"/>
            <a:ext cx="11005756" cy="25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在两层交换机的配置实验中，基于端口划分</a:t>
            </a:r>
            <a:r>
              <a:rPr kumimoji="1"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后，</a:t>
            </a:r>
            <a:r>
              <a:rPr kumimoji="1"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内部的主机能够互相通信，不同</a:t>
            </a:r>
            <a:r>
              <a:rPr kumimoji="1"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中的主机不能够通信。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zh-CN" altLang="en-US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9" t="11432" r="12416" b="14764"/>
          <a:stretch>
            <a:fillRect/>
          </a:stretch>
        </p:blipFill>
        <p:spPr>
          <a:xfrm>
            <a:off x="495985" y="1573696"/>
            <a:ext cx="1688919" cy="153839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6" name="组合 5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8" name="组合 7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7" name="圆角矩形 26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圆角矩形 27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5985" y="392960"/>
            <a:ext cx="6714711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找一找规律</a:t>
            </a:r>
          </a:p>
        </p:txBody>
      </p:sp>
      <p:pic>
        <p:nvPicPr>
          <p:cNvPr id="18" name="图片 17" descr="文本&#10;&#10;低可信度描述已自动生成">
            <a:extLst>
              <a:ext uri="{FF2B5EF4-FFF2-40B4-BE49-F238E27FC236}">
                <a16:creationId xmlns:a16="http://schemas.microsoft.com/office/drawing/2014/main" id="{FD50D019-C835-4A41-BD75-9C70E2648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275266" y="319734"/>
            <a:ext cx="448264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4679" y="1174234"/>
            <a:ext cx="1141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【思考】</a:t>
            </a:r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交换机如何判断，将报文传输给哪个</a:t>
            </a:r>
            <a:r>
              <a:rPr lang="en-US" altLang="zh-CN" sz="24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4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呢？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21206" y="2900850"/>
            <a:ext cx="3867103" cy="2805838"/>
            <a:chOff x="789" y="4083"/>
            <a:chExt cx="6490" cy="4817"/>
          </a:xfrm>
        </p:grpSpPr>
        <p:grpSp>
          <p:nvGrpSpPr>
            <p:cNvPr id="6" name="组合 5"/>
            <p:cNvGrpSpPr/>
            <p:nvPr/>
          </p:nvGrpSpPr>
          <p:grpSpPr>
            <a:xfrm>
              <a:off x="789" y="4083"/>
              <a:ext cx="6490" cy="1554"/>
              <a:chOff x="1677" y="3608"/>
              <a:chExt cx="6490" cy="1554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677" y="3608"/>
                <a:ext cx="6490" cy="1554"/>
              </a:xfrm>
              <a:prstGeom prst="rect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9" y="3844"/>
                <a:ext cx="964" cy="9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8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148" y="3844"/>
                <a:ext cx="964" cy="9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467" y="3844"/>
                <a:ext cx="964" cy="9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786" y="3844"/>
                <a:ext cx="964" cy="9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038" y="3844"/>
                <a:ext cx="964" cy="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" name="图片 29" descr="21602490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6" y="7860"/>
              <a:ext cx="1040" cy="104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522384" y="5828636"/>
            <a:ext cx="148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  <a:sym typeface="+mn-ea"/>
              </a:rPr>
              <a:t>VLAN10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7" name="图片 59" descr="2160249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9577" y="5111970"/>
            <a:ext cx="591089" cy="584234"/>
          </a:xfrm>
          <a:prstGeom prst="rect">
            <a:avLst/>
          </a:prstGeom>
        </p:spPr>
      </p:pic>
      <p:pic>
        <p:nvPicPr>
          <p:cNvPr id="28" name="图片 60" descr="2160249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7718" y="5055468"/>
            <a:ext cx="591089" cy="584234"/>
          </a:xfrm>
          <a:prstGeom prst="rect">
            <a:avLst/>
          </a:prstGeom>
        </p:spPr>
      </p:pic>
      <p:pic>
        <p:nvPicPr>
          <p:cNvPr id="29" name="图片 61" descr="21602490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74533" y="5050808"/>
            <a:ext cx="591089" cy="584234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7307691" y="2909982"/>
            <a:ext cx="3867103" cy="905184"/>
            <a:chOff x="12114" y="4083"/>
            <a:chExt cx="6490" cy="1554"/>
          </a:xfrm>
        </p:grpSpPr>
        <p:grpSp>
          <p:nvGrpSpPr>
            <p:cNvPr id="31" name="组合 30"/>
            <p:cNvGrpSpPr/>
            <p:nvPr/>
          </p:nvGrpSpPr>
          <p:grpSpPr>
            <a:xfrm>
              <a:off x="12114" y="4083"/>
              <a:ext cx="6490" cy="1554"/>
              <a:chOff x="9857" y="3608"/>
              <a:chExt cx="6490" cy="155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9857" y="3608"/>
                <a:ext cx="6490" cy="1554"/>
              </a:xfrm>
              <a:prstGeom prst="rect">
                <a:avLst/>
              </a:prstGeom>
              <a:noFill/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0009" y="3844"/>
                <a:ext cx="964" cy="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1328" y="3844"/>
                <a:ext cx="964" cy="9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2647" y="3844"/>
                <a:ext cx="964" cy="96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3966" y="3844"/>
                <a:ext cx="964" cy="9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5218" y="3844"/>
                <a:ext cx="964" cy="9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7617" y="4270"/>
              <a:ext cx="905" cy="1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1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395" y="4270"/>
              <a:ext cx="905" cy="1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2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725" y="4306"/>
              <a:ext cx="905" cy="1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4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092" y="4275"/>
              <a:ext cx="905" cy="1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3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365" y="4225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5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78512" y="2994047"/>
            <a:ext cx="3666300" cy="606951"/>
            <a:chOff x="1615" y="4482"/>
            <a:chExt cx="6153" cy="1042"/>
          </a:xfrm>
        </p:grpSpPr>
        <p:sp>
          <p:nvSpPr>
            <p:cNvPr id="45" name="文本框 44"/>
            <p:cNvSpPr txBox="1"/>
            <p:nvPr/>
          </p:nvSpPr>
          <p:spPr>
            <a:xfrm>
              <a:off x="1615" y="4502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1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970" y="4503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2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318" y="4503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3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613" y="4482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4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863" y="4508"/>
              <a:ext cx="9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Times New Roman Regular" panose="02020603050405020304" charset="0"/>
                  <a:cs typeface="Times New Roman Regular" panose="02020603050405020304" charset="0"/>
                  <a:sym typeface="+mn-ea"/>
                </a:rPr>
                <a:t>5</a:t>
              </a:r>
              <a:endParaRPr lang="en-US" altLang="zh-CN" sz="3600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pic>
        <p:nvPicPr>
          <p:cNvPr id="51" name="图片 70" descr="216021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452656" y="5094659"/>
            <a:ext cx="544043" cy="556529"/>
          </a:xfrm>
          <a:prstGeom prst="rect">
            <a:avLst/>
          </a:prstGeom>
        </p:spPr>
      </p:pic>
      <p:pic>
        <p:nvPicPr>
          <p:cNvPr id="52" name="图片 72" descr="216021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538" y="2207691"/>
            <a:ext cx="858032" cy="544043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 flipH="1">
            <a:off x="1159652" y="3600999"/>
            <a:ext cx="33781" cy="1533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flipH="1">
            <a:off x="3540096" y="3600999"/>
            <a:ext cx="33781" cy="1533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flipH="1">
            <a:off x="10020026" y="3517121"/>
            <a:ext cx="33781" cy="1533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flipH="1">
            <a:off x="8407640" y="3517121"/>
            <a:ext cx="33781" cy="15336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5400000" flipH="1">
            <a:off x="6010216" y="1831932"/>
            <a:ext cx="45719" cy="29850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2956706" y="5817942"/>
            <a:ext cx="148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  <a:sym typeface="+mn-ea"/>
              </a:rPr>
              <a:t>VLAN20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74921" y="5817941"/>
            <a:ext cx="164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  <a:sym typeface="+mn-ea"/>
              </a:rPr>
              <a:t>VLAN10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718533" y="5817942"/>
            <a:ext cx="141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charset="0"/>
                <a:cs typeface="Times New Roman" panose="02020603050405020304" pitchFamily="18" charset="0"/>
                <a:sym typeface="+mn-ea"/>
              </a:rPr>
              <a:t>VLAN20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861570" y="3806034"/>
            <a:ext cx="1095136" cy="367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Switch1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789940" y="3729631"/>
            <a:ext cx="1095136" cy="367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Switch2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074251" y="1166103"/>
            <a:ext cx="3270689" cy="1652034"/>
            <a:chOff x="8017838" y="1027447"/>
            <a:chExt cx="3867103" cy="1922887"/>
          </a:xfrm>
        </p:grpSpPr>
        <p:sp>
          <p:nvSpPr>
            <p:cNvPr id="2048" name="云形标注 2047"/>
            <p:cNvSpPr/>
            <p:nvPr/>
          </p:nvSpPr>
          <p:spPr>
            <a:xfrm>
              <a:off x="8017838" y="1027447"/>
              <a:ext cx="3867103" cy="1922887"/>
            </a:xfrm>
            <a:prstGeom prst="cloud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9" name="文本框 2048"/>
            <p:cNvSpPr txBox="1"/>
            <p:nvPr/>
          </p:nvSpPr>
          <p:spPr>
            <a:xfrm>
              <a:off x="8698364" y="1422605"/>
              <a:ext cx="2586310" cy="96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我应该把报文传给谁呢？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050" name="组合 2049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052" name="组合 2051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057" name="圆角矩形 2056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8" name="圆角矩形 2057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53" name="矩形 2052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4" name="矩形 2053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5" name="矩形 2054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6" name="矩形 2055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51" name="矩形 2050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4" name="图片 63" descr="文本&#10;&#10;低可信度描述已自动生成">
            <a:extLst>
              <a:ext uri="{FF2B5EF4-FFF2-40B4-BE49-F238E27FC236}">
                <a16:creationId xmlns:a16="http://schemas.microsoft.com/office/drawing/2014/main" id="{8C6F0F88-E913-4887-B5CE-90D6FB25E5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00274 -0.41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6706 -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275266" y="331088"/>
            <a:ext cx="4482648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标签</a:t>
            </a:r>
          </a:p>
        </p:txBody>
      </p:sp>
      <p:sp>
        <p:nvSpPr>
          <p:cNvPr id="2" name="椭圆形标注 1"/>
          <p:cNvSpPr/>
          <p:nvPr/>
        </p:nvSpPr>
        <p:spPr>
          <a:xfrm>
            <a:off x="6665494" y="1801906"/>
            <a:ext cx="1815117" cy="1096582"/>
          </a:xfrm>
          <a:prstGeom prst="wedgeEllipseCallout">
            <a:avLst>
              <a:gd name="adj1" fmla="val -59139"/>
              <a:gd name="adj2" fmla="val 6748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1650365" y="3098800"/>
          <a:ext cx="10336530" cy="6604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目的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MAC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altLang="en-US" sz="2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源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MAC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altLang="en-US" sz="2400" b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类型</a:t>
                      </a:r>
                      <a:endParaRPr lang="zh-CN" altLang="en-US" sz="2400" b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Data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FCS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58115" y="2976245"/>
            <a:ext cx="1651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charset="0"/>
                <a:ea typeface="黑体" charset="0"/>
              </a:rPr>
              <a:t>原始以太网数据帧</a:t>
            </a:r>
          </a:p>
        </p:txBody>
      </p:sp>
      <p:graphicFrame>
        <p:nvGraphicFramePr>
          <p:cNvPr id="2050" name="表格 2049"/>
          <p:cNvGraphicFramePr/>
          <p:nvPr>
            <p:custDataLst>
              <p:tags r:id="rId2"/>
            </p:custDataLst>
          </p:nvPr>
        </p:nvGraphicFramePr>
        <p:xfrm>
          <a:off x="1567180" y="5249545"/>
          <a:ext cx="10337165" cy="70675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541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5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2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2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675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目的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MAC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altLang="en-US" sz="2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源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MAC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地址</a:t>
                      </a:r>
                      <a:endParaRPr lang="zh-CN" altLang="en-US" sz="2400" b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Tag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类型</a:t>
                      </a:r>
                      <a:endParaRPr lang="zh-CN" altLang="en-US" sz="2400" b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Data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US" altLang="zh-CN" sz="2200" kern="1200" dirty="0"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FCS</a:t>
                      </a:r>
                      <a:endParaRPr lang="en-US" altLang="zh-CN" sz="2200" b="1" kern="1200" dirty="0">
                        <a:solidFill>
                          <a:schemeClr val="tx1"/>
                        </a:solidFill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1" name="文本框 2050"/>
          <p:cNvSpPr txBox="1"/>
          <p:nvPr/>
        </p:nvSpPr>
        <p:spPr>
          <a:xfrm>
            <a:off x="6810099" y="2007791"/>
            <a:ext cx="15259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在此处插入</a:t>
            </a:r>
            <a:r>
              <a:rPr lang="en-US" altLang="zh-CN" sz="22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802.1QTag</a:t>
            </a:r>
          </a:p>
        </p:txBody>
      </p:sp>
      <p:sp>
        <p:nvSpPr>
          <p:cNvPr id="2052" name="文本框 2051"/>
          <p:cNvSpPr txBox="1"/>
          <p:nvPr/>
        </p:nvSpPr>
        <p:spPr>
          <a:xfrm>
            <a:off x="158115" y="5372734"/>
            <a:ext cx="165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802.1Q</a:t>
            </a:r>
            <a:r>
              <a:rPr lang="zh-CN" altLang="en-US" sz="2400" b="1" dirty="0">
                <a:latin typeface="黑体" charset="0"/>
                <a:ea typeface="黑体" charset="0"/>
              </a:rPr>
              <a:t>帧</a:t>
            </a:r>
          </a:p>
        </p:txBody>
      </p:sp>
      <p:sp>
        <p:nvSpPr>
          <p:cNvPr id="2053" name="下箭头 2052"/>
          <p:cNvSpPr/>
          <p:nvPr/>
        </p:nvSpPr>
        <p:spPr>
          <a:xfrm>
            <a:off x="6088332" y="3972560"/>
            <a:ext cx="898611" cy="1063625"/>
          </a:xfrm>
          <a:prstGeom prst="down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4" name="文本框 2053"/>
          <p:cNvSpPr txBox="1"/>
          <p:nvPr/>
        </p:nvSpPr>
        <p:spPr>
          <a:xfrm>
            <a:off x="86408" y="1111855"/>
            <a:ext cx="12034520" cy="9612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sz="2000" b="1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</a:t>
            </a:r>
            <a:r>
              <a:rPr lang="zh-CN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组织颁布了</a:t>
            </a:r>
            <a:r>
              <a:rPr 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IEEE802.1Q</a:t>
            </a:r>
            <a:r>
              <a:rPr lang="zh-CN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协议草案，规定在以太网数据帧中加入</a:t>
            </a:r>
            <a:r>
              <a:rPr lang="en-US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sz="20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个字节的</a:t>
            </a:r>
            <a:r>
              <a:rPr 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作用：</a:t>
            </a: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交换机分辨不同的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报文。</a:t>
            </a:r>
            <a:endParaRPr lang="en-US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6443118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5" name="组合 4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7" name="组合 6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6" name="圆角矩形 25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圆角矩形 2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" name="矩形 1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 descr="文本&#10;&#10;低可信度描述已自动生成">
            <a:extLst>
              <a:ext uri="{FF2B5EF4-FFF2-40B4-BE49-F238E27FC236}">
                <a16:creationId xmlns:a16="http://schemas.microsoft.com/office/drawing/2014/main" id="{2807865C-D682-459C-9677-536A6500B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51" grpId="0"/>
      <p:bldP spid="2052" grpId="1"/>
      <p:bldP spid="2052" grpId="2"/>
      <p:bldP spid="2053" grpId="1" animBg="1"/>
      <p:bldP spid="2053" grpId="2" animBg="1"/>
      <p:bldP spid="2054" grpId="1"/>
      <p:bldP spid="2054" grpId="2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1480" y="1733722"/>
            <a:ext cx="798730" cy="773256"/>
            <a:chOff x="1355698" y="1973940"/>
            <a:chExt cx="1233715" cy="1233715"/>
          </a:xfrm>
        </p:grpSpPr>
        <p:sp>
          <p:nvSpPr>
            <p:cNvPr id="10" name="矩形 9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713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sp>
        <p:nvSpPr>
          <p:cNvPr id="112" name="文本框 111"/>
          <p:cNvSpPr txBox="1"/>
          <p:nvPr/>
        </p:nvSpPr>
        <p:spPr>
          <a:xfrm>
            <a:off x="1494245" y="1504234"/>
            <a:ext cx="68292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一栋办公楼租给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三家公司，并通过交换机组成一个物理层面的局域网。三家公司在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楼都设有不同的办公室。</a:t>
            </a:r>
            <a:endParaRPr kumimoji="1"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在物理位置不变的情况下，隔离广播域，应该怎么做呢？</a:t>
            </a:r>
            <a:endParaRPr kumimoji="1"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网络拓扑图如何搭建呢？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05639" y="5145899"/>
            <a:ext cx="1995213" cy="933236"/>
            <a:chOff x="-132342" y="3186458"/>
            <a:chExt cx="1967616" cy="933164"/>
          </a:xfrm>
        </p:grpSpPr>
        <p:cxnSp>
          <p:nvCxnSpPr>
            <p:cNvPr id="3" name="曲线连接符 2"/>
            <p:cNvCxnSpPr/>
            <p:nvPr/>
          </p:nvCxnSpPr>
          <p:spPr>
            <a:xfrm>
              <a:off x="-132342" y="3378738"/>
              <a:ext cx="1093213" cy="233130"/>
            </a:xfrm>
            <a:prstGeom prst="curvedConnector3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/>
            <p:cNvGrpSpPr/>
            <p:nvPr/>
          </p:nvGrpSpPr>
          <p:grpSpPr>
            <a:xfrm>
              <a:off x="816620" y="3186458"/>
              <a:ext cx="1018654" cy="933164"/>
              <a:chOff x="816620" y="3186458"/>
              <a:chExt cx="1018654" cy="933164"/>
            </a:xfrm>
          </p:grpSpPr>
          <p:pic>
            <p:nvPicPr>
              <p:cNvPr id="5" name="图形 4" descr="DVD 播放器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364" y="320522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816620" y="31864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587516" y="3520750"/>
            <a:ext cx="1655019" cy="928998"/>
            <a:chOff x="3245415" y="3040854"/>
            <a:chExt cx="1655019" cy="928998"/>
          </a:xfrm>
        </p:grpSpPr>
        <p:grpSp>
          <p:nvGrpSpPr>
            <p:cNvPr id="8" name="组合 7"/>
            <p:cNvGrpSpPr/>
            <p:nvPr/>
          </p:nvGrpSpPr>
          <p:grpSpPr>
            <a:xfrm>
              <a:off x="3881780" y="3040854"/>
              <a:ext cx="1018654" cy="928998"/>
              <a:chOff x="4187330" y="3043058"/>
              <a:chExt cx="1018654" cy="928998"/>
            </a:xfrm>
            <a:solidFill>
              <a:srgbClr val="92D050"/>
            </a:solidFill>
          </p:grpSpPr>
          <p:pic>
            <p:nvPicPr>
              <p:cNvPr id="13" name="图形 12" descr="DVD 播放器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717" y="30576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4187330" y="30430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" name="曲线连接符 8"/>
            <p:cNvCxnSpPr/>
            <p:nvPr/>
          </p:nvCxnSpPr>
          <p:spPr>
            <a:xfrm flipV="1">
              <a:off x="3245415" y="3429690"/>
              <a:ext cx="772071" cy="14817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0254514" y="2110330"/>
            <a:ext cx="1939849" cy="985079"/>
            <a:chOff x="2952154" y="1362592"/>
            <a:chExt cx="1939849" cy="985079"/>
          </a:xfrm>
        </p:grpSpPr>
        <p:grpSp>
          <p:nvGrpSpPr>
            <p:cNvPr id="24" name="组合 23"/>
            <p:cNvGrpSpPr/>
            <p:nvPr/>
          </p:nvGrpSpPr>
          <p:grpSpPr>
            <a:xfrm>
              <a:off x="3873349" y="1362592"/>
              <a:ext cx="1018654" cy="924420"/>
              <a:chOff x="4488996" y="1689219"/>
              <a:chExt cx="1018654" cy="924420"/>
            </a:xfrm>
          </p:grpSpPr>
          <p:pic>
            <p:nvPicPr>
              <p:cNvPr id="33" name="图形 3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123" y="16992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4488996" y="1689219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Switch3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曲线连接符 28"/>
            <p:cNvCxnSpPr/>
            <p:nvPr/>
          </p:nvCxnSpPr>
          <p:spPr>
            <a:xfrm flipV="1">
              <a:off x="2952154" y="1741944"/>
              <a:ext cx="1105073" cy="605727"/>
            </a:xfrm>
            <a:prstGeom prst="curved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545032" y="1871721"/>
            <a:ext cx="2177569" cy="4407488"/>
            <a:chOff x="2873375" y="180810"/>
            <a:chExt cx="3070860" cy="6215545"/>
          </a:xfrm>
        </p:grpSpPr>
        <p:grpSp>
          <p:nvGrpSpPr>
            <p:cNvPr id="40" name="组合 39"/>
            <p:cNvGrpSpPr/>
            <p:nvPr/>
          </p:nvGrpSpPr>
          <p:grpSpPr>
            <a:xfrm>
              <a:off x="2873375" y="2844259"/>
              <a:ext cx="3070860" cy="3552096"/>
              <a:chOff x="4534" y="3319"/>
              <a:chExt cx="4836" cy="6079"/>
            </a:xfrm>
          </p:grpSpPr>
          <p:grpSp>
            <p:nvGrpSpPr>
              <p:cNvPr id="125" name="组合 124"/>
              <p:cNvGrpSpPr/>
              <p:nvPr/>
            </p:nvGrpSpPr>
            <p:grpSpPr>
              <a:xfrm>
                <a:off x="4534" y="3319"/>
                <a:ext cx="4836" cy="6079"/>
                <a:chOff x="4563" y="2106"/>
                <a:chExt cx="4836" cy="6079"/>
              </a:xfrm>
            </p:grpSpPr>
            <p:sp>
              <p:nvSpPr>
                <p:cNvPr id="136" name="矩形 135"/>
                <p:cNvSpPr/>
                <p:nvPr/>
              </p:nvSpPr>
              <p:spPr>
                <a:xfrm>
                  <a:off x="5368" y="4707"/>
                  <a:ext cx="3170" cy="3478"/>
                </a:xfrm>
                <a:prstGeom prst="rect">
                  <a:avLst/>
                </a:prstGeom>
                <a:solidFill>
                  <a:srgbClr val="441272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  <a:sp3d extrusionH="1206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4563" y="4386"/>
                  <a:ext cx="2835" cy="28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6564" y="4386"/>
                  <a:ext cx="2835" cy="2835"/>
                </a:xfrm>
                <a:prstGeom prst="rect">
                  <a:avLst/>
                </a:prstGeom>
                <a:solidFill>
                  <a:srgbClr val="F6DFC0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5537" y="2487"/>
                  <a:ext cx="2953" cy="3240"/>
                </a:xfrm>
                <a:prstGeom prst="rect">
                  <a:avLst/>
                </a:prstGeom>
                <a:solidFill>
                  <a:srgbClr val="441272">
                    <a:alpha val="76863"/>
                  </a:srgbClr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  <a:sp3d extrusionH="1206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4563" y="2106"/>
                  <a:ext cx="2835" cy="28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3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141" name="矩形 140"/>
                <p:cNvSpPr/>
                <p:nvPr/>
              </p:nvSpPr>
              <p:spPr>
                <a:xfrm>
                  <a:off x="6564" y="2106"/>
                  <a:ext cx="2835" cy="2835"/>
                </a:xfrm>
                <a:prstGeom prst="rect">
                  <a:avLst/>
                </a:prstGeom>
                <a:solidFill>
                  <a:srgbClr val="F6DFC0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6" name="矩形 125"/>
              <p:cNvSpPr/>
              <p:nvPr/>
            </p:nvSpPr>
            <p:spPr>
              <a:xfrm>
                <a:off x="6953" y="6588"/>
                <a:ext cx="938" cy="95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532" y="6433"/>
                <a:ext cx="264" cy="964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8031" y="5966"/>
                <a:ext cx="938" cy="95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7981" y="3748"/>
                <a:ext cx="938" cy="12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6954" y="4259"/>
                <a:ext cx="938" cy="12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7528" y="4130"/>
                <a:ext cx="264" cy="1267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7058" y="5176"/>
                <a:ext cx="964" cy="3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isometricTopUp"/>
                <a:lightRig rig="threePt" dir="t">
                  <a:rot lat="0" lon="0" rev="0"/>
                </a:lightRig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8563" y="3601"/>
                <a:ext cx="264" cy="1267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8106" y="4720"/>
                <a:ext cx="964" cy="34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isometricTopUp"/>
                <a:lightRig rig="threePt" dir="t">
                  <a:rot lat="0" lon="0" rev="0"/>
                </a:lightRig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8613" y="5811"/>
                <a:ext cx="264" cy="964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873375" y="180810"/>
              <a:ext cx="3070635" cy="5488470"/>
              <a:chOff x="2873375" y="180810"/>
              <a:chExt cx="3070635" cy="548847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452495" y="1549235"/>
                <a:ext cx="1875155" cy="1893205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4893310" y="5024120"/>
                <a:ext cx="467360" cy="6451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4144010" y="1304145"/>
                <a:ext cx="1800000" cy="1656435"/>
              </a:xfrm>
              <a:prstGeom prst="rect">
                <a:avLst/>
              </a:prstGeom>
              <a:solidFill>
                <a:srgbClr val="F6DFC0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2873375" y="1305019"/>
                <a:ext cx="1800000" cy="16563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3481070" y="180810"/>
                <a:ext cx="1875155" cy="1893205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18" name="组合 117"/>
              <p:cNvGrpSpPr/>
              <p:nvPr/>
            </p:nvGrpSpPr>
            <p:grpSpPr>
              <a:xfrm>
                <a:off x="4450518" y="1500361"/>
                <a:ext cx="1310202" cy="1236457"/>
                <a:chOff x="4450518" y="1500361"/>
                <a:chExt cx="1310202" cy="1236457"/>
              </a:xfrm>
            </p:grpSpPr>
            <p:sp>
              <p:nvSpPr>
                <p:cNvPr id="119" name="矩形 118"/>
                <p:cNvSpPr/>
                <p:nvPr/>
              </p:nvSpPr>
              <p:spPr>
                <a:xfrm>
                  <a:off x="5069205" y="1586256"/>
                  <a:ext cx="595630" cy="7403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5438775" y="1500361"/>
                  <a:ext cx="167640" cy="740337"/>
                </a:xfrm>
                <a:prstGeom prst="rect">
                  <a:avLst/>
                </a:prstGeom>
                <a:solidFill>
                  <a:srgbClr val="5EA1DD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5148580" y="2154218"/>
                  <a:ext cx="612140" cy="203929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scene3d>
                  <a:camera prst="isometricTopUp"/>
                  <a:lightRig rig="threePt" dir="t">
                    <a:rot lat="0" lon="0" rev="0"/>
                  </a:lightRig>
                </a:scene3d>
                <a:sp3d extrusionH="88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4450518" y="1964927"/>
                  <a:ext cx="595630" cy="7403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4820088" y="1879032"/>
                  <a:ext cx="167640" cy="740337"/>
                </a:xfrm>
                <a:prstGeom prst="rect">
                  <a:avLst/>
                </a:prstGeom>
                <a:solidFill>
                  <a:srgbClr val="5EA1DD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4529893" y="2532889"/>
                  <a:ext cx="612140" cy="203929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scene3d>
                  <a:camera prst="isometricTopUp"/>
                  <a:lightRig rig="threePt" dir="t">
                    <a:rot lat="0" lon="0" rev="0"/>
                  </a:lightRig>
                </a:scene3d>
                <a:sp3d extrusionH="88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42" name="文本框 141"/>
          <p:cNvSpPr txBox="1"/>
          <p:nvPr/>
        </p:nvSpPr>
        <p:spPr>
          <a:xfrm>
            <a:off x="8694845" y="3182481"/>
            <a:ext cx="12636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706595" y="4189048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717608" y="5153528"/>
            <a:ext cx="12414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62614" y="365088"/>
            <a:ext cx="2153976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拓展练习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5" name="组合 14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7" name="组合 16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7" name="圆角矩形 26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圆角矩形 27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0" name="矩形 1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矩形 17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9" name="图片 68" descr="文本&#10;&#10;低可信度描述已自动生成">
            <a:extLst>
              <a:ext uri="{FF2B5EF4-FFF2-40B4-BE49-F238E27FC236}">
                <a16:creationId xmlns:a16="http://schemas.microsoft.com/office/drawing/2014/main" id="{FE3F3012-DE43-4831-9052-B6C6261D3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2614" y="383719"/>
            <a:ext cx="2153976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拓展练习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04891" y="1204556"/>
            <a:ext cx="485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三层楼、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台交换机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651"/>
            <a:ext cx="4591166" cy="22230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628" r="2525"/>
          <a:stretch>
            <a:fillRect/>
          </a:stretch>
        </p:blipFill>
        <p:spPr>
          <a:xfrm>
            <a:off x="15336" y="4106466"/>
            <a:ext cx="4610274" cy="232768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1" name="组合 20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8" name="圆角矩形 27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圆角矩形 28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4" name="矩形 23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矩形 21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11367" r="5688" b="-1"/>
          <a:stretch>
            <a:fillRect/>
          </a:stretch>
        </p:blipFill>
        <p:spPr>
          <a:xfrm>
            <a:off x="6082722" y="2599800"/>
            <a:ext cx="6093942" cy="2662518"/>
          </a:xfrm>
          <a:prstGeom prst="rect">
            <a:avLst/>
          </a:prstGeom>
        </p:spPr>
      </p:pic>
      <p:sp>
        <p:nvSpPr>
          <p:cNvPr id="32" name="右箭头 31"/>
          <p:cNvSpPr/>
          <p:nvPr/>
        </p:nvSpPr>
        <p:spPr>
          <a:xfrm>
            <a:off x="4883288" y="3335325"/>
            <a:ext cx="690282" cy="4207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917269" y="1383461"/>
            <a:ext cx="4852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Packet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Tracer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pic>
        <p:nvPicPr>
          <p:cNvPr id="30" name="图片 29" descr="文本&#10;&#10;低可信度描述已自动生成">
            <a:extLst>
              <a:ext uri="{FF2B5EF4-FFF2-40B4-BE49-F238E27FC236}">
                <a16:creationId xmlns:a16="http://schemas.microsoft.com/office/drawing/2014/main" id="{4C0D2A1A-660C-42FE-B239-95FDE4874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566057" y="4242909"/>
            <a:ext cx="7056778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91480" y="1733722"/>
            <a:ext cx="798730" cy="773256"/>
            <a:chOff x="1355698" y="1973940"/>
            <a:chExt cx="1233715" cy="1233715"/>
          </a:xfrm>
        </p:grpSpPr>
        <p:sp>
          <p:nvSpPr>
            <p:cNvPr id="10" name="矩形 9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713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4394" y="4805561"/>
            <a:ext cx="3381683" cy="729330"/>
            <a:chOff x="1050901" y="5198910"/>
            <a:chExt cx="3381683" cy="729330"/>
          </a:xfrm>
        </p:grpSpPr>
        <p:sp>
          <p:nvSpPr>
            <p:cNvPr id="30" name="矩形 29"/>
            <p:cNvSpPr/>
            <p:nvPr/>
          </p:nvSpPr>
          <p:spPr>
            <a:xfrm>
              <a:off x="1952279" y="5198910"/>
              <a:ext cx="2480305" cy="58105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独立完成实验</a:t>
              </a:r>
              <a:endPara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50901" y="5208240"/>
              <a:ext cx="720000" cy="720000"/>
              <a:chOff x="1050901" y="5208240"/>
              <a:chExt cx="720000" cy="720000"/>
            </a:xfrm>
          </p:grpSpPr>
          <p:sp>
            <p:nvSpPr>
              <p:cNvPr id="27" name="矩形 26"/>
              <p:cNvSpPr>
                <a:spLocks noChangeAspect="1"/>
              </p:cNvSpPr>
              <p:nvPr/>
            </p:nvSpPr>
            <p:spPr>
              <a:xfrm>
                <a:off x="1050901" y="5208240"/>
                <a:ext cx="720000" cy="720000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198771" y="5355768"/>
                <a:ext cx="440632" cy="398667"/>
                <a:chOff x="5632450" y="3006725"/>
                <a:chExt cx="933450" cy="844551"/>
              </a:xfrm>
            </p:grpSpPr>
            <p:sp>
              <p:nvSpPr>
                <p:cNvPr id="16" name="Freeform 9"/>
                <p:cNvSpPr/>
                <p:nvPr/>
              </p:nvSpPr>
              <p:spPr bwMode="auto">
                <a:xfrm>
                  <a:off x="5632450" y="3006725"/>
                  <a:ext cx="933450" cy="700088"/>
                </a:xfrm>
                <a:custGeom>
                  <a:avLst/>
                  <a:gdLst>
                    <a:gd name="T0" fmla="*/ 123 w 246"/>
                    <a:gd name="T1" fmla="*/ 0 h 184"/>
                    <a:gd name="T2" fmla="*/ 0 w 246"/>
                    <a:gd name="T3" fmla="*/ 124 h 184"/>
                    <a:gd name="T4" fmla="*/ 15 w 246"/>
                    <a:gd name="T5" fmla="*/ 183 h 184"/>
                    <a:gd name="T6" fmla="*/ 15 w 246"/>
                    <a:gd name="T7" fmla="*/ 150 h 184"/>
                    <a:gd name="T8" fmla="*/ 21 w 246"/>
                    <a:gd name="T9" fmla="*/ 134 h 184"/>
                    <a:gd name="T10" fmla="*/ 20 w 246"/>
                    <a:gd name="T11" fmla="*/ 124 h 184"/>
                    <a:gd name="T12" fmla="*/ 123 w 246"/>
                    <a:gd name="T13" fmla="*/ 21 h 184"/>
                    <a:gd name="T14" fmla="*/ 226 w 246"/>
                    <a:gd name="T15" fmla="*/ 124 h 184"/>
                    <a:gd name="T16" fmla="*/ 225 w 246"/>
                    <a:gd name="T17" fmla="*/ 135 h 184"/>
                    <a:gd name="T18" fmla="*/ 230 w 246"/>
                    <a:gd name="T19" fmla="*/ 150 h 184"/>
                    <a:gd name="T20" fmla="*/ 230 w 246"/>
                    <a:gd name="T21" fmla="*/ 184 h 184"/>
                    <a:gd name="T22" fmla="*/ 246 w 246"/>
                    <a:gd name="T23" fmla="*/ 124 h 184"/>
                    <a:gd name="T24" fmla="*/ 123 w 246"/>
                    <a:gd name="T25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6" h="184">
                      <a:moveTo>
                        <a:pt x="123" y="0"/>
                      </a:moveTo>
                      <a:cubicBezTo>
                        <a:pt x="55" y="1"/>
                        <a:pt x="0" y="56"/>
                        <a:pt x="0" y="124"/>
                      </a:cubicBezTo>
                      <a:cubicBezTo>
                        <a:pt x="0" y="144"/>
                        <a:pt x="5" y="165"/>
                        <a:pt x="15" y="183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5" y="144"/>
                        <a:pt x="17" y="139"/>
                        <a:pt x="21" y="134"/>
                      </a:cubicBezTo>
                      <a:cubicBezTo>
                        <a:pt x="20" y="130"/>
                        <a:pt x="20" y="127"/>
                        <a:pt x="20" y="124"/>
                      </a:cubicBezTo>
                      <a:cubicBezTo>
                        <a:pt x="20" y="67"/>
                        <a:pt x="66" y="21"/>
                        <a:pt x="123" y="21"/>
                      </a:cubicBezTo>
                      <a:cubicBezTo>
                        <a:pt x="180" y="21"/>
                        <a:pt x="226" y="67"/>
                        <a:pt x="226" y="124"/>
                      </a:cubicBezTo>
                      <a:cubicBezTo>
                        <a:pt x="226" y="128"/>
                        <a:pt x="225" y="131"/>
                        <a:pt x="225" y="135"/>
                      </a:cubicBezTo>
                      <a:cubicBezTo>
                        <a:pt x="228" y="139"/>
                        <a:pt x="230" y="145"/>
                        <a:pt x="230" y="150"/>
                      </a:cubicBezTo>
                      <a:cubicBezTo>
                        <a:pt x="230" y="184"/>
                        <a:pt x="230" y="184"/>
                        <a:pt x="230" y="184"/>
                      </a:cubicBezTo>
                      <a:cubicBezTo>
                        <a:pt x="241" y="166"/>
                        <a:pt x="246" y="145"/>
                        <a:pt x="246" y="124"/>
                      </a:cubicBezTo>
                      <a:cubicBezTo>
                        <a:pt x="246" y="56"/>
                        <a:pt x="191" y="1"/>
                        <a:pt x="123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0"/>
                <p:cNvSpPr/>
                <p:nvPr/>
              </p:nvSpPr>
              <p:spPr bwMode="auto">
                <a:xfrm>
                  <a:off x="5716588" y="3478213"/>
                  <a:ext cx="204788" cy="373063"/>
                </a:xfrm>
                <a:custGeom>
                  <a:avLst/>
                  <a:gdLst>
                    <a:gd name="T0" fmla="*/ 0 w 54"/>
                    <a:gd name="T1" fmla="*/ 21 h 98"/>
                    <a:gd name="T2" fmla="*/ 0 w 54"/>
                    <a:gd name="T3" fmla="*/ 26 h 98"/>
                    <a:gd name="T4" fmla="*/ 0 w 54"/>
                    <a:gd name="T5" fmla="*/ 58 h 98"/>
                    <a:gd name="T6" fmla="*/ 0 w 54"/>
                    <a:gd name="T7" fmla="*/ 72 h 98"/>
                    <a:gd name="T8" fmla="*/ 38 w 54"/>
                    <a:gd name="T9" fmla="*/ 98 h 98"/>
                    <a:gd name="T10" fmla="*/ 54 w 54"/>
                    <a:gd name="T11" fmla="*/ 98 h 98"/>
                    <a:gd name="T12" fmla="*/ 54 w 54"/>
                    <a:gd name="T13" fmla="*/ 0 h 98"/>
                    <a:gd name="T14" fmla="*/ 38 w 54"/>
                    <a:gd name="T15" fmla="*/ 0 h 98"/>
                    <a:gd name="T16" fmla="*/ 0 w 54"/>
                    <a:gd name="T1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98">
                      <a:moveTo>
                        <a:pt x="0" y="21"/>
                      </a:moveTo>
                      <a:cubicBezTo>
                        <a:pt x="0" y="23"/>
                        <a:pt x="0" y="24"/>
                        <a:pt x="0" y="2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86"/>
                        <a:pt x="17" y="98"/>
                        <a:pt x="38" y="98"/>
                      </a:cubicBezTo>
                      <a:cubicBezTo>
                        <a:pt x="54" y="98"/>
                        <a:pt x="54" y="98"/>
                        <a:pt x="54" y="98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4" y="9"/>
                        <a:pt x="0" y="2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6278563" y="3478213"/>
                  <a:ext cx="200025" cy="373063"/>
                </a:xfrm>
                <a:custGeom>
                  <a:avLst/>
                  <a:gdLst>
                    <a:gd name="T0" fmla="*/ 53 w 53"/>
                    <a:gd name="T1" fmla="*/ 72 h 98"/>
                    <a:gd name="T2" fmla="*/ 53 w 53"/>
                    <a:gd name="T3" fmla="*/ 57 h 98"/>
                    <a:gd name="T4" fmla="*/ 53 w 53"/>
                    <a:gd name="T5" fmla="*/ 26 h 98"/>
                    <a:gd name="T6" fmla="*/ 53 w 53"/>
                    <a:gd name="T7" fmla="*/ 23 h 98"/>
                    <a:gd name="T8" fmla="*/ 16 w 53"/>
                    <a:gd name="T9" fmla="*/ 0 h 98"/>
                    <a:gd name="T10" fmla="*/ 0 w 53"/>
                    <a:gd name="T11" fmla="*/ 0 h 98"/>
                    <a:gd name="T12" fmla="*/ 0 w 53"/>
                    <a:gd name="T13" fmla="*/ 98 h 98"/>
                    <a:gd name="T14" fmla="*/ 16 w 53"/>
                    <a:gd name="T15" fmla="*/ 98 h 98"/>
                    <a:gd name="T16" fmla="*/ 53 w 53"/>
                    <a:gd name="T17" fmla="*/ 7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98">
                      <a:moveTo>
                        <a:pt x="53" y="72"/>
                      </a:moveTo>
                      <a:cubicBezTo>
                        <a:pt x="53" y="57"/>
                        <a:pt x="53" y="57"/>
                        <a:pt x="53" y="5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4"/>
                        <a:pt x="53" y="23"/>
                      </a:cubicBezTo>
                      <a:cubicBezTo>
                        <a:pt x="51" y="10"/>
                        <a:pt x="35" y="0"/>
                        <a:pt x="1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16" y="98"/>
                        <a:pt x="16" y="98"/>
                        <a:pt x="16" y="98"/>
                      </a:cubicBezTo>
                      <a:cubicBezTo>
                        <a:pt x="36" y="98"/>
                        <a:pt x="53" y="86"/>
                        <a:pt x="53" y="7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4155516" y="4782093"/>
            <a:ext cx="3779861" cy="729330"/>
            <a:chOff x="4638706" y="5198910"/>
            <a:chExt cx="3779861" cy="729330"/>
          </a:xfrm>
        </p:grpSpPr>
        <p:grpSp>
          <p:nvGrpSpPr>
            <p:cNvPr id="35" name="组合 34"/>
            <p:cNvGrpSpPr/>
            <p:nvPr/>
          </p:nvGrpSpPr>
          <p:grpSpPr>
            <a:xfrm>
              <a:off x="4638706" y="5198910"/>
              <a:ext cx="3779861" cy="729330"/>
              <a:chOff x="4832503" y="4915807"/>
              <a:chExt cx="3779861" cy="729330"/>
            </a:xfrm>
          </p:grpSpPr>
          <p:sp>
            <p:nvSpPr>
              <p:cNvPr id="28" name="矩形 27"/>
              <p:cNvSpPr>
                <a:spLocks noChangeAspect="1"/>
              </p:cNvSpPr>
              <p:nvPr/>
            </p:nvSpPr>
            <p:spPr>
              <a:xfrm>
                <a:off x="4832503" y="4925137"/>
                <a:ext cx="720000" cy="720000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758623" y="4915807"/>
                <a:ext cx="2853741" cy="581052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小组讨论实验结果</a:t>
                </a:r>
                <a:endParaRPr lang="en-US" altLang="zh-CN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14"/>
            <p:cNvGrpSpPr>
              <a:grpSpLocks noChangeAspect="1"/>
            </p:cNvGrpSpPr>
            <p:nvPr/>
          </p:nvGrpSpPr>
          <p:grpSpPr bwMode="auto">
            <a:xfrm>
              <a:off x="4775712" y="5398725"/>
              <a:ext cx="449018" cy="359214"/>
              <a:chOff x="3535" y="1916"/>
              <a:chExt cx="610" cy="488"/>
            </a:xfrm>
          </p:grpSpPr>
          <p:sp>
            <p:nvSpPr>
              <p:cNvPr id="25" name="AutoShape 13"/>
              <p:cNvSpPr>
                <a:spLocks noChangeAspect="1" noChangeArrowheads="1" noTextEdit="1"/>
              </p:cNvSpPr>
              <p:nvPr/>
            </p:nvSpPr>
            <p:spPr bwMode="auto">
              <a:xfrm>
                <a:off x="3535" y="1916"/>
                <a:ext cx="610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/>
              <p:nvPr/>
            </p:nvSpPr>
            <p:spPr bwMode="auto">
              <a:xfrm>
                <a:off x="3537" y="2033"/>
                <a:ext cx="436" cy="374"/>
              </a:xfrm>
              <a:custGeom>
                <a:avLst/>
                <a:gdLst>
                  <a:gd name="T0" fmla="*/ 46 w 436"/>
                  <a:gd name="T1" fmla="*/ 374 h 374"/>
                  <a:gd name="T2" fmla="*/ 125 w 436"/>
                  <a:gd name="T3" fmla="*/ 292 h 374"/>
                  <a:gd name="T4" fmla="*/ 436 w 436"/>
                  <a:gd name="T5" fmla="*/ 292 h 374"/>
                  <a:gd name="T6" fmla="*/ 436 w 436"/>
                  <a:gd name="T7" fmla="*/ 204 h 374"/>
                  <a:gd name="T8" fmla="*/ 154 w 436"/>
                  <a:gd name="T9" fmla="*/ 204 h 374"/>
                  <a:gd name="T10" fmla="*/ 137 w 436"/>
                  <a:gd name="T11" fmla="*/ 204 h 374"/>
                  <a:gd name="T12" fmla="*/ 137 w 436"/>
                  <a:gd name="T13" fmla="*/ 189 h 374"/>
                  <a:gd name="T14" fmla="*/ 137 w 436"/>
                  <a:gd name="T15" fmla="*/ 0 h 374"/>
                  <a:gd name="T16" fmla="*/ 0 w 436"/>
                  <a:gd name="T17" fmla="*/ 0 h 374"/>
                  <a:gd name="T18" fmla="*/ 0 w 436"/>
                  <a:gd name="T19" fmla="*/ 292 h 374"/>
                  <a:gd name="T20" fmla="*/ 46 w 436"/>
                  <a:gd name="T21" fmla="*/ 292 h 374"/>
                  <a:gd name="T22" fmla="*/ 46 w 436"/>
                  <a:gd name="T23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6" h="374">
                    <a:moveTo>
                      <a:pt x="46" y="374"/>
                    </a:moveTo>
                    <a:lnTo>
                      <a:pt x="125" y="292"/>
                    </a:lnTo>
                    <a:lnTo>
                      <a:pt x="436" y="292"/>
                    </a:lnTo>
                    <a:lnTo>
                      <a:pt x="436" y="204"/>
                    </a:lnTo>
                    <a:lnTo>
                      <a:pt x="154" y="204"/>
                    </a:lnTo>
                    <a:lnTo>
                      <a:pt x="137" y="204"/>
                    </a:lnTo>
                    <a:lnTo>
                      <a:pt x="137" y="189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46" y="292"/>
                    </a:lnTo>
                    <a:lnTo>
                      <a:pt x="46" y="3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3691" y="1919"/>
                <a:ext cx="452" cy="390"/>
              </a:xfrm>
              <a:custGeom>
                <a:avLst/>
                <a:gdLst>
                  <a:gd name="T0" fmla="*/ 136 w 189"/>
                  <a:gd name="T1" fmla="*/ 126 h 163"/>
                  <a:gd name="T2" fmla="*/ 168 w 189"/>
                  <a:gd name="T3" fmla="*/ 163 h 163"/>
                  <a:gd name="T4" fmla="*/ 168 w 189"/>
                  <a:gd name="T5" fmla="*/ 126 h 163"/>
                  <a:gd name="T6" fmla="*/ 189 w 189"/>
                  <a:gd name="T7" fmla="*/ 126 h 163"/>
                  <a:gd name="T8" fmla="*/ 189 w 189"/>
                  <a:gd name="T9" fmla="*/ 0 h 163"/>
                  <a:gd name="T10" fmla="*/ 0 w 189"/>
                  <a:gd name="T11" fmla="*/ 0 h 163"/>
                  <a:gd name="T12" fmla="*/ 0 w 189"/>
                  <a:gd name="T13" fmla="*/ 48 h 163"/>
                  <a:gd name="T14" fmla="*/ 0 w 189"/>
                  <a:gd name="T15" fmla="*/ 126 h 163"/>
                  <a:gd name="T16" fmla="*/ 118 w 189"/>
                  <a:gd name="T17" fmla="*/ 126 h 163"/>
                  <a:gd name="T18" fmla="*/ 136 w 189"/>
                  <a:gd name="T19" fmla="*/ 126 h 163"/>
                  <a:gd name="T20" fmla="*/ 158 w 189"/>
                  <a:gd name="T21" fmla="*/ 50 h 163"/>
                  <a:gd name="T22" fmla="*/ 172 w 189"/>
                  <a:gd name="T23" fmla="*/ 65 h 163"/>
                  <a:gd name="T24" fmla="*/ 158 w 189"/>
                  <a:gd name="T25" fmla="*/ 79 h 163"/>
                  <a:gd name="T26" fmla="*/ 143 w 189"/>
                  <a:gd name="T27" fmla="*/ 65 h 163"/>
                  <a:gd name="T28" fmla="*/ 158 w 189"/>
                  <a:gd name="T29" fmla="*/ 50 h 163"/>
                  <a:gd name="T30" fmla="*/ 37 w 189"/>
                  <a:gd name="T31" fmla="*/ 79 h 163"/>
                  <a:gd name="T32" fmla="*/ 23 w 189"/>
                  <a:gd name="T33" fmla="*/ 65 h 163"/>
                  <a:gd name="T34" fmla="*/ 37 w 189"/>
                  <a:gd name="T35" fmla="*/ 50 h 163"/>
                  <a:gd name="T36" fmla="*/ 51 w 189"/>
                  <a:gd name="T37" fmla="*/ 65 h 163"/>
                  <a:gd name="T38" fmla="*/ 37 w 189"/>
                  <a:gd name="T39" fmla="*/ 79 h 163"/>
                  <a:gd name="T40" fmla="*/ 77 w 189"/>
                  <a:gd name="T41" fmla="*/ 79 h 163"/>
                  <a:gd name="T42" fmla="*/ 63 w 189"/>
                  <a:gd name="T43" fmla="*/ 65 h 163"/>
                  <a:gd name="T44" fmla="*/ 77 w 189"/>
                  <a:gd name="T45" fmla="*/ 50 h 163"/>
                  <a:gd name="T46" fmla="*/ 92 w 189"/>
                  <a:gd name="T47" fmla="*/ 65 h 163"/>
                  <a:gd name="T48" fmla="*/ 77 w 189"/>
                  <a:gd name="T49" fmla="*/ 79 h 163"/>
                  <a:gd name="T50" fmla="*/ 117 w 189"/>
                  <a:gd name="T51" fmla="*/ 79 h 163"/>
                  <a:gd name="T52" fmla="*/ 103 w 189"/>
                  <a:gd name="T53" fmla="*/ 65 h 163"/>
                  <a:gd name="T54" fmla="*/ 117 w 189"/>
                  <a:gd name="T55" fmla="*/ 50 h 163"/>
                  <a:gd name="T56" fmla="*/ 118 w 189"/>
                  <a:gd name="T57" fmla="*/ 50 h 163"/>
                  <a:gd name="T58" fmla="*/ 132 w 189"/>
                  <a:gd name="T59" fmla="*/ 65 h 163"/>
                  <a:gd name="T60" fmla="*/ 118 w 189"/>
                  <a:gd name="T61" fmla="*/ 79 h 163"/>
                  <a:gd name="T62" fmla="*/ 117 w 189"/>
                  <a:gd name="T63" fmla="*/ 7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63">
                    <a:moveTo>
                      <a:pt x="136" y="126"/>
                    </a:move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68" y="126"/>
                      <a:pt x="168" y="126"/>
                      <a:pt x="168" y="126"/>
                    </a:cubicBezTo>
                    <a:cubicBezTo>
                      <a:pt x="189" y="126"/>
                      <a:pt x="189" y="126"/>
                      <a:pt x="189" y="126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lnTo>
                      <a:pt x="136" y="126"/>
                    </a:lnTo>
                    <a:close/>
                    <a:moveTo>
                      <a:pt x="158" y="50"/>
                    </a:moveTo>
                    <a:cubicBezTo>
                      <a:pt x="166" y="50"/>
                      <a:pt x="172" y="57"/>
                      <a:pt x="172" y="65"/>
                    </a:cubicBezTo>
                    <a:cubicBezTo>
                      <a:pt x="172" y="73"/>
                      <a:pt x="166" y="79"/>
                      <a:pt x="158" y="79"/>
                    </a:cubicBezTo>
                    <a:cubicBezTo>
                      <a:pt x="150" y="79"/>
                      <a:pt x="143" y="73"/>
                      <a:pt x="143" y="65"/>
                    </a:cubicBezTo>
                    <a:cubicBezTo>
                      <a:pt x="143" y="57"/>
                      <a:pt x="150" y="50"/>
                      <a:pt x="158" y="50"/>
                    </a:cubicBezTo>
                    <a:moveTo>
                      <a:pt x="37" y="79"/>
                    </a:moveTo>
                    <a:cubicBezTo>
                      <a:pt x="29" y="79"/>
                      <a:pt x="23" y="73"/>
                      <a:pt x="23" y="65"/>
                    </a:cubicBezTo>
                    <a:cubicBezTo>
                      <a:pt x="23" y="57"/>
                      <a:pt x="29" y="50"/>
                      <a:pt x="37" y="50"/>
                    </a:cubicBezTo>
                    <a:cubicBezTo>
                      <a:pt x="45" y="50"/>
                      <a:pt x="51" y="57"/>
                      <a:pt x="51" y="65"/>
                    </a:cubicBezTo>
                    <a:cubicBezTo>
                      <a:pt x="51" y="73"/>
                      <a:pt x="45" y="79"/>
                      <a:pt x="37" y="79"/>
                    </a:cubicBezTo>
                    <a:moveTo>
                      <a:pt x="77" y="79"/>
                    </a:moveTo>
                    <a:cubicBezTo>
                      <a:pt x="69" y="79"/>
                      <a:pt x="63" y="73"/>
                      <a:pt x="63" y="65"/>
                    </a:cubicBezTo>
                    <a:cubicBezTo>
                      <a:pt x="63" y="57"/>
                      <a:pt x="69" y="50"/>
                      <a:pt x="77" y="50"/>
                    </a:cubicBezTo>
                    <a:cubicBezTo>
                      <a:pt x="85" y="50"/>
                      <a:pt x="92" y="57"/>
                      <a:pt x="92" y="65"/>
                    </a:cubicBezTo>
                    <a:cubicBezTo>
                      <a:pt x="92" y="73"/>
                      <a:pt x="85" y="79"/>
                      <a:pt x="77" y="79"/>
                    </a:cubicBezTo>
                    <a:moveTo>
                      <a:pt x="117" y="79"/>
                    </a:moveTo>
                    <a:cubicBezTo>
                      <a:pt x="110" y="79"/>
                      <a:pt x="103" y="73"/>
                      <a:pt x="103" y="65"/>
                    </a:cubicBezTo>
                    <a:cubicBezTo>
                      <a:pt x="103" y="57"/>
                      <a:pt x="110" y="50"/>
                      <a:pt x="117" y="50"/>
                    </a:cubicBezTo>
                    <a:cubicBezTo>
                      <a:pt x="118" y="50"/>
                      <a:pt x="118" y="50"/>
                      <a:pt x="118" y="50"/>
                    </a:cubicBezTo>
                    <a:cubicBezTo>
                      <a:pt x="126" y="51"/>
                      <a:pt x="132" y="57"/>
                      <a:pt x="132" y="65"/>
                    </a:cubicBezTo>
                    <a:cubicBezTo>
                      <a:pt x="132" y="72"/>
                      <a:pt x="126" y="78"/>
                      <a:pt x="118" y="79"/>
                    </a:cubicBezTo>
                    <a:cubicBezTo>
                      <a:pt x="118" y="79"/>
                      <a:pt x="118" y="79"/>
                      <a:pt x="117" y="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2" name="文本框 111"/>
          <p:cNvSpPr txBox="1"/>
          <p:nvPr/>
        </p:nvSpPr>
        <p:spPr>
          <a:xfrm>
            <a:off x="1517067" y="1506683"/>
            <a:ext cx="6828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一栋办公楼租给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GB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GB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三家公司，并通过交换机组成一个物理层面的局域网。三家公司在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楼都设有不同的办公室。在物理位置不变的情况下，隔离广播域，应该怎么做呢？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05639" y="5145899"/>
            <a:ext cx="1995213" cy="933236"/>
            <a:chOff x="-132342" y="3186458"/>
            <a:chExt cx="1967616" cy="933164"/>
          </a:xfrm>
        </p:grpSpPr>
        <p:cxnSp>
          <p:nvCxnSpPr>
            <p:cNvPr id="3" name="曲线连接符 2"/>
            <p:cNvCxnSpPr/>
            <p:nvPr/>
          </p:nvCxnSpPr>
          <p:spPr>
            <a:xfrm>
              <a:off x="-132342" y="3378738"/>
              <a:ext cx="1093213" cy="233130"/>
            </a:xfrm>
            <a:prstGeom prst="curvedConnector3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/>
            <p:cNvGrpSpPr/>
            <p:nvPr/>
          </p:nvGrpSpPr>
          <p:grpSpPr>
            <a:xfrm>
              <a:off x="816620" y="3186458"/>
              <a:ext cx="1018654" cy="933164"/>
              <a:chOff x="816620" y="3186458"/>
              <a:chExt cx="1018654" cy="933164"/>
            </a:xfrm>
          </p:grpSpPr>
          <p:pic>
            <p:nvPicPr>
              <p:cNvPr id="5" name="图形 4" descr="DVD 播放器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364" y="320522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816620" y="31864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587516" y="3520750"/>
            <a:ext cx="1655019" cy="928998"/>
            <a:chOff x="3245415" y="3040854"/>
            <a:chExt cx="1655019" cy="928998"/>
          </a:xfrm>
        </p:grpSpPr>
        <p:grpSp>
          <p:nvGrpSpPr>
            <p:cNvPr id="8" name="组合 7"/>
            <p:cNvGrpSpPr/>
            <p:nvPr/>
          </p:nvGrpSpPr>
          <p:grpSpPr>
            <a:xfrm>
              <a:off x="3881780" y="3040854"/>
              <a:ext cx="1018654" cy="928998"/>
              <a:chOff x="4187330" y="3043058"/>
              <a:chExt cx="1018654" cy="928998"/>
            </a:xfrm>
            <a:solidFill>
              <a:srgbClr val="92D050"/>
            </a:solidFill>
          </p:grpSpPr>
          <p:pic>
            <p:nvPicPr>
              <p:cNvPr id="13" name="图形 12" descr="DVD 播放器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717" y="30576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4187330" y="30430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" name="曲线连接符 8"/>
            <p:cNvCxnSpPr/>
            <p:nvPr/>
          </p:nvCxnSpPr>
          <p:spPr>
            <a:xfrm flipV="1">
              <a:off x="3245415" y="3429690"/>
              <a:ext cx="772071" cy="14817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0254514" y="2110330"/>
            <a:ext cx="1939849" cy="985079"/>
            <a:chOff x="2952154" y="1362592"/>
            <a:chExt cx="1939849" cy="985079"/>
          </a:xfrm>
        </p:grpSpPr>
        <p:grpSp>
          <p:nvGrpSpPr>
            <p:cNvPr id="24" name="组合 23"/>
            <p:cNvGrpSpPr/>
            <p:nvPr/>
          </p:nvGrpSpPr>
          <p:grpSpPr>
            <a:xfrm>
              <a:off x="3873349" y="1362592"/>
              <a:ext cx="1018654" cy="924420"/>
              <a:chOff x="4488996" y="1689219"/>
              <a:chExt cx="1018654" cy="924420"/>
            </a:xfrm>
          </p:grpSpPr>
          <p:pic>
            <p:nvPicPr>
              <p:cNvPr id="33" name="图形 3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123" y="16992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4488996" y="1689219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Switch3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曲线连接符 28"/>
            <p:cNvCxnSpPr/>
            <p:nvPr/>
          </p:nvCxnSpPr>
          <p:spPr>
            <a:xfrm flipV="1">
              <a:off x="2952154" y="1741944"/>
              <a:ext cx="1105073" cy="605727"/>
            </a:xfrm>
            <a:prstGeom prst="curved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545032" y="1871721"/>
            <a:ext cx="2177569" cy="4407488"/>
            <a:chOff x="2873375" y="180810"/>
            <a:chExt cx="3070860" cy="6215545"/>
          </a:xfrm>
        </p:grpSpPr>
        <p:grpSp>
          <p:nvGrpSpPr>
            <p:cNvPr id="40" name="组合 39"/>
            <p:cNvGrpSpPr/>
            <p:nvPr/>
          </p:nvGrpSpPr>
          <p:grpSpPr>
            <a:xfrm>
              <a:off x="2873375" y="2844259"/>
              <a:ext cx="3070860" cy="3552096"/>
              <a:chOff x="4534" y="3319"/>
              <a:chExt cx="4836" cy="6079"/>
            </a:xfrm>
          </p:grpSpPr>
          <p:grpSp>
            <p:nvGrpSpPr>
              <p:cNvPr id="125" name="组合 124"/>
              <p:cNvGrpSpPr/>
              <p:nvPr/>
            </p:nvGrpSpPr>
            <p:grpSpPr>
              <a:xfrm>
                <a:off x="4534" y="3319"/>
                <a:ext cx="4836" cy="6079"/>
                <a:chOff x="4563" y="2106"/>
                <a:chExt cx="4836" cy="6079"/>
              </a:xfrm>
            </p:grpSpPr>
            <p:sp>
              <p:nvSpPr>
                <p:cNvPr id="136" name="矩形 135"/>
                <p:cNvSpPr/>
                <p:nvPr/>
              </p:nvSpPr>
              <p:spPr>
                <a:xfrm>
                  <a:off x="5368" y="4707"/>
                  <a:ext cx="3170" cy="3478"/>
                </a:xfrm>
                <a:prstGeom prst="rect">
                  <a:avLst/>
                </a:prstGeom>
                <a:solidFill>
                  <a:srgbClr val="441272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  <a:sp3d extrusionH="1206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4563" y="4386"/>
                  <a:ext cx="2835" cy="28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6564" y="4386"/>
                  <a:ext cx="2835" cy="2835"/>
                </a:xfrm>
                <a:prstGeom prst="rect">
                  <a:avLst/>
                </a:prstGeom>
                <a:solidFill>
                  <a:srgbClr val="F6DFC0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5537" y="2487"/>
                  <a:ext cx="2953" cy="3240"/>
                </a:xfrm>
                <a:prstGeom prst="rect">
                  <a:avLst/>
                </a:prstGeom>
                <a:solidFill>
                  <a:srgbClr val="441272">
                    <a:alpha val="76863"/>
                  </a:srgbClr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  <a:sp3d extrusionH="1206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4563" y="2106"/>
                  <a:ext cx="2835" cy="283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accent3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141" name="矩形 140"/>
                <p:cNvSpPr/>
                <p:nvPr/>
              </p:nvSpPr>
              <p:spPr>
                <a:xfrm>
                  <a:off x="6564" y="2106"/>
                  <a:ext cx="2835" cy="2835"/>
                </a:xfrm>
                <a:prstGeom prst="rect">
                  <a:avLst/>
                </a:prstGeom>
                <a:solidFill>
                  <a:srgbClr val="F6DFC0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6" name="矩形 125"/>
              <p:cNvSpPr/>
              <p:nvPr/>
            </p:nvSpPr>
            <p:spPr>
              <a:xfrm>
                <a:off x="6953" y="6588"/>
                <a:ext cx="938" cy="95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532" y="6433"/>
                <a:ext cx="264" cy="964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8031" y="5966"/>
                <a:ext cx="938" cy="95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7981" y="3748"/>
                <a:ext cx="938" cy="12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6954" y="4259"/>
                <a:ext cx="938" cy="12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7528" y="4130"/>
                <a:ext cx="264" cy="1267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7058" y="5176"/>
                <a:ext cx="964" cy="3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isometricTopUp"/>
                <a:lightRig rig="threePt" dir="t">
                  <a:rot lat="0" lon="0" rev="0"/>
                </a:lightRig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8563" y="3601"/>
                <a:ext cx="264" cy="1267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8106" y="4720"/>
                <a:ext cx="964" cy="34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isometricTopUp"/>
                <a:lightRig rig="threePt" dir="t">
                  <a:rot lat="0" lon="0" rev="0"/>
                </a:lightRig>
              </a:scene3d>
              <a:sp3d extrusionH="889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8613" y="5811"/>
                <a:ext cx="264" cy="964"/>
              </a:xfrm>
              <a:prstGeom prst="rect">
                <a:avLst/>
              </a:prstGeom>
              <a:solidFill>
                <a:srgbClr val="5EA1DD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873375" y="180810"/>
              <a:ext cx="3070635" cy="5488470"/>
              <a:chOff x="2873375" y="180810"/>
              <a:chExt cx="3070635" cy="548847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452495" y="1549235"/>
                <a:ext cx="1875155" cy="1893205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4893310" y="5024120"/>
                <a:ext cx="467360" cy="6451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4144010" y="1304145"/>
                <a:ext cx="1800000" cy="1656435"/>
              </a:xfrm>
              <a:prstGeom prst="rect">
                <a:avLst/>
              </a:prstGeom>
              <a:solidFill>
                <a:srgbClr val="F6DFC0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2873375" y="1305019"/>
                <a:ext cx="1800000" cy="16563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3481070" y="180810"/>
                <a:ext cx="1875155" cy="1893205"/>
              </a:xfrm>
              <a:prstGeom prst="rect">
                <a:avLst/>
              </a:prstGeom>
              <a:solidFill>
                <a:srgbClr val="713D85"/>
              </a:solidFill>
              <a:ln>
                <a:noFill/>
              </a:ln>
              <a:scene3d>
                <a:camera prst="isometricTopUp"/>
                <a:lightRig rig="threePt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18" name="组合 117"/>
              <p:cNvGrpSpPr/>
              <p:nvPr/>
            </p:nvGrpSpPr>
            <p:grpSpPr>
              <a:xfrm>
                <a:off x="4450518" y="1500361"/>
                <a:ext cx="1310202" cy="1236457"/>
                <a:chOff x="4450518" y="1500361"/>
                <a:chExt cx="1310202" cy="1236457"/>
              </a:xfrm>
            </p:grpSpPr>
            <p:sp>
              <p:nvSpPr>
                <p:cNvPr id="119" name="矩形 118"/>
                <p:cNvSpPr/>
                <p:nvPr/>
              </p:nvSpPr>
              <p:spPr>
                <a:xfrm>
                  <a:off x="5069205" y="1586256"/>
                  <a:ext cx="595630" cy="7403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5438775" y="1500361"/>
                  <a:ext cx="167640" cy="740337"/>
                </a:xfrm>
                <a:prstGeom prst="rect">
                  <a:avLst/>
                </a:prstGeom>
                <a:solidFill>
                  <a:srgbClr val="5EA1DD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5148580" y="2154218"/>
                  <a:ext cx="612140" cy="203929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scene3d>
                  <a:camera prst="isometricTopUp"/>
                  <a:lightRig rig="threePt" dir="t">
                    <a:rot lat="0" lon="0" rev="0"/>
                  </a:lightRig>
                </a:scene3d>
                <a:sp3d extrusionH="88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4450518" y="1964927"/>
                  <a:ext cx="595630" cy="74033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4820088" y="1879032"/>
                  <a:ext cx="167640" cy="740337"/>
                </a:xfrm>
                <a:prstGeom prst="rect">
                  <a:avLst/>
                </a:prstGeom>
                <a:solidFill>
                  <a:srgbClr val="5EA1DD"/>
                </a:soli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4529893" y="2532889"/>
                  <a:ext cx="612140" cy="203929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scene3d>
                  <a:camera prst="isometricTopUp"/>
                  <a:lightRig rig="threePt" dir="t">
                    <a:rot lat="0" lon="0" rev="0"/>
                  </a:lightRig>
                </a:scene3d>
                <a:sp3d extrusionH="88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42" name="文本框 141"/>
          <p:cNvSpPr txBox="1"/>
          <p:nvPr/>
        </p:nvSpPr>
        <p:spPr>
          <a:xfrm>
            <a:off x="8694845" y="3182481"/>
            <a:ext cx="12636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706595" y="4189048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717608" y="5153528"/>
            <a:ext cx="12414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40079" y="352201"/>
            <a:ext cx="2153976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拓展练习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71" name="组合 70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76" name="圆角矩形 75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圆角矩形 7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2" name="矩形 71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0" name="矩形 69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6" name="图片 85" descr="文本&#10;&#10;低可信度描述已自动生成">
            <a:extLst>
              <a:ext uri="{FF2B5EF4-FFF2-40B4-BE49-F238E27FC236}">
                <a16:creationId xmlns:a16="http://schemas.microsoft.com/office/drawing/2014/main" id="{D0D3C9B5-7EEF-4430-A616-6BB827628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6882571" y="1124593"/>
            <a:ext cx="5175127" cy="5041452"/>
            <a:chOff x="3298" y="1632"/>
            <a:chExt cx="1084" cy="1056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8" y="1632"/>
              <a:ext cx="108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3296" y="1630"/>
              <a:ext cx="1086" cy="1061"/>
            </a:xfrm>
            <a:custGeom>
              <a:avLst/>
              <a:gdLst>
                <a:gd name="T0" fmla="*/ 390 w 457"/>
                <a:gd name="T1" fmla="*/ 200 h 446"/>
                <a:gd name="T2" fmla="*/ 390 w 457"/>
                <a:gd name="T3" fmla="*/ 216 h 446"/>
                <a:gd name="T4" fmla="*/ 215 w 457"/>
                <a:gd name="T5" fmla="*/ 259 h 446"/>
                <a:gd name="T6" fmla="*/ 215 w 457"/>
                <a:gd name="T7" fmla="*/ 291 h 446"/>
                <a:gd name="T8" fmla="*/ 390 w 457"/>
                <a:gd name="T9" fmla="*/ 248 h 446"/>
                <a:gd name="T10" fmla="*/ 390 w 457"/>
                <a:gd name="T11" fmla="*/ 264 h 446"/>
                <a:gd name="T12" fmla="*/ 207 w 457"/>
                <a:gd name="T13" fmla="*/ 310 h 446"/>
                <a:gd name="T14" fmla="*/ 197 w 457"/>
                <a:gd name="T15" fmla="*/ 308 h 446"/>
                <a:gd name="T16" fmla="*/ 56 w 457"/>
                <a:gd name="T17" fmla="*/ 184 h 446"/>
                <a:gd name="T18" fmla="*/ 60 w 457"/>
                <a:gd name="T19" fmla="*/ 124 h 446"/>
                <a:gd name="T20" fmla="*/ 197 w 457"/>
                <a:gd name="T21" fmla="*/ 244 h 446"/>
                <a:gd name="T22" fmla="*/ 207 w 457"/>
                <a:gd name="T23" fmla="*/ 245 h 446"/>
                <a:gd name="T24" fmla="*/ 390 w 457"/>
                <a:gd name="T25" fmla="*/ 200 h 446"/>
                <a:gd name="T26" fmla="*/ 65 w 457"/>
                <a:gd name="T27" fmla="*/ 46 h 446"/>
                <a:gd name="T28" fmla="*/ 249 w 457"/>
                <a:gd name="T29" fmla="*/ 0 h 446"/>
                <a:gd name="T30" fmla="*/ 390 w 457"/>
                <a:gd name="T31" fmla="*/ 124 h 446"/>
                <a:gd name="T32" fmla="*/ 390 w 457"/>
                <a:gd name="T33" fmla="*/ 140 h 446"/>
                <a:gd name="T34" fmla="*/ 215 w 457"/>
                <a:gd name="T35" fmla="*/ 184 h 446"/>
                <a:gd name="T36" fmla="*/ 215 w 457"/>
                <a:gd name="T37" fmla="*/ 215 h 446"/>
                <a:gd name="T38" fmla="*/ 390 w 457"/>
                <a:gd name="T39" fmla="*/ 172 h 446"/>
                <a:gd name="T40" fmla="*/ 390 w 457"/>
                <a:gd name="T41" fmla="*/ 188 h 446"/>
                <a:gd name="T42" fmla="*/ 207 w 457"/>
                <a:gd name="T43" fmla="*/ 234 h 446"/>
                <a:gd name="T44" fmla="*/ 197 w 457"/>
                <a:gd name="T45" fmla="*/ 232 h 446"/>
                <a:gd name="T46" fmla="*/ 56 w 457"/>
                <a:gd name="T47" fmla="*/ 109 h 446"/>
                <a:gd name="T48" fmla="*/ 65 w 457"/>
                <a:gd name="T49" fmla="*/ 46 h 446"/>
                <a:gd name="T50" fmla="*/ 224 w 457"/>
                <a:gd name="T51" fmla="*/ 421 h 446"/>
                <a:gd name="T52" fmla="*/ 0 w 457"/>
                <a:gd name="T53" fmla="*/ 288 h 446"/>
                <a:gd name="T54" fmla="*/ 0 w 457"/>
                <a:gd name="T55" fmla="*/ 313 h 446"/>
                <a:gd name="T56" fmla="*/ 224 w 457"/>
                <a:gd name="T57" fmla="*/ 446 h 446"/>
                <a:gd name="T58" fmla="*/ 353 w 457"/>
                <a:gd name="T59" fmla="*/ 398 h 446"/>
                <a:gd name="T60" fmla="*/ 353 w 457"/>
                <a:gd name="T61" fmla="*/ 372 h 446"/>
                <a:gd name="T62" fmla="*/ 224 w 457"/>
                <a:gd name="T63" fmla="*/ 421 h 446"/>
                <a:gd name="T64" fmla="*/ 418 w 457"/>
                <a:gd name="T65" fmla="*/ 335 h 446"/>
                <a:gd name="T66" fmla="*/ 364 w 457"/>
                <a:gd name="T67" fmla="*/ 355 h 446"/>
                <a:gd name="T68" fmla="*/ 364 w 457"/>
                <a:gd name="T69" fmla="*/ 434 h 446"/>
                <a:gd name="T70" fmla="*/ 391 w 457"/>
                <a:gd name="T71" fmla="*/ 402 h 446"/>
                <a:gd name="T72" fmla="*/ 418 w 457"/>
                <a:gd name="T73" fmla="*/ 414 h 446"/>
                <a:gd name="T74" fmla="*/ 418 w 457"/>
                <a:gd name="T75" fmla="*/ 374 h 446"/>
                <a:gd name="T76" fmla="*/ 442 w 457"/>
                <a:gd name="T77" fmla="*/ 365 h 446"/>
                <a:gd name="T78" fmla="*/ 457 w 457"/>
                <a:gd name="T79" fmla="*/ 346 h 446"/>
                <a:gd name="T80" fmla="*/ 457 w 457"/>
                <a:gd name="T81" fmla="*/ 283 h 446"/>
                <a:gd name="T82" fmla="*/ 451 w 457"/>
                <a:gd name="T83" fmla="*/ 272 h 446"/>
                <a:gd name="T84" fmla="*/ 400 w 457"/>
                <a:gd name="T85" fmla="*/ 242 h 446"/>
                <a:gd name="T86" fmla="*/ 400 w 457"/>
                <a:gd name="T87" fmla="*/ 271 h 446"/>
                <a:gd name="T88" fmla="*/ 211 w 457"/>
                <a:gd name="T89" fmla="*/ 320 h 446"/>
                <a:gd name="T90" fmla="*/ 187 w 457"/>
                <a:gd name="T91" fmla="*/ 314 h 446"/>
                <a:gd name="T92" fmla="*/ 56 w 457"/>
                <a:gd name="T93" fmla="*/ 197 h 446"/>
                <a:gd name="T94" fmla="*/ 0 w 457"/>
                <a:gd name="T95" fmla="*/ 218 h 446"/>
                <a:gd name="T96" fmla="*/ 0 w 457"/>
                <a:gd name="T97" fmla="*/ 245 h 446"/>
                <a:gd name="T98" fmla="*/ 224 w 457"/>
                <a:gd name="T99" fmla="*/ 378 h 446"/>
                <a:gd name="T100" fmla="*/ 432 w 457"/>
                <a:gd name="T101" fmla="*/ 299 h 446"/>
                <a:gd name="T102" fmla="*/ 432 w 457"/>
                <a:gd name="T103" fmla="*/ 341 h 446"/>
                <a:gd name="T104" fmla="*/ 418 w 457"/>
                <a:gd name="T105" fmla="*/ 347 h 446"/>
                <a:gd name="T106" fmla="*/ 418 w 457"/>
                <a:gd name="T107" fmla="*/ 3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" h="446">
                  <a:moveTo>
                    <a:pt x="390" y="200"/>
                  </a:moveTo>
                  <a:cubicBezTo>
                    <a:pt x="390" y="216"/>
                    <a:pt x="390" y="216"/>
                    <a:pt x="390" y="216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08" y="271"/>
                    <a:pt x="209" y="281"/>
                    <a:pt x="215" y="291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207" y="310"/>
                    <a:pt x="207" y="310"/>
                    <a:pt x="207" y="310"/>
                  </a:cubicBezTo>
                  <a:cubicBezTo>
                    <a:pt x="203" y="310"/>
                    <a:pt x="199" y="310"/>
                    <a:pt x="197" y="308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9" y="179"/>
                    <a:pt x="43" y="135"/>
                    <a:pt x="60" y="124"/>
                  </a:cubicBezTo>
                  <a:cubicBezTo>
                    <a:pt x="197" y="244"/>
                    <a:pt x="197" y="244"/>
                    <a:pt x="197" y="244"/>
                  </a:cubicBezTo>
                  <a:cubicBezTo>
                    <a:pt x="199" y="245"/>
                    <a:pt x="203" y="246"/>
                    <a:pt x="207" y="245"/>
                  </a:cubicBezTo>
                  <a:cubicBezTo>
                    <a:pt x="390" y="200"/>
                    <a:pt x="390" y="200"/>
                    <a:pt x="390" y="200"/>
                  </a:cubicBezTo>
                  <a:close/>
                  <a:moveTo>
                    <a:pt x="65" y="46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390" y="124"/>
                    <a:pt x="390" y="124"/>
                    <a:pt x="390" y="124"/>
                  </a:cubicBezTo>
                  <a:cubicBezTo>
                    <a:pt x="390" y="140"/>
                    <a:pt x="390" y="140"/>
                    <a:pt x="390" y="140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08" y="195"/>
                    <a:pt x="209" y="205"/>
                    <a:pt x="215" y="215"/>
                  </a:cubicBezTo>
                  <a:cubicBezTo>
                    <a:pt x="390" y="172"/>
                    <a:pt x="390" y="172"/>
                    <a:pt x="390" y="172"/>
                  </a:cubicBezTo>
                  <a:cubicBezTo>
                    <a:pt x="390" y="188"/>
                    <a:pt x="390" y="188"/>
                    <a:pt x="390" y="18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203" y="235"/>
                    <a:pt x="199" y="234"/>
                    <a:pt x="197" y="23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48" y="102"/>
                    <a:pt x="42" y="51"/>
                    <a:pt x="65" y="46"/>
                  </a:cubicBezTo>
                  <a:close/>
                  <a:moveTo>
                    <a:pt x="224" y="421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353" y="372"/>
                    <a:pt x="353" y="372"/>
                    <a:pt x="353" y="372"/>
                  </a:cubicBezTo>
                  <a:cubicBezTo>
                    <a:pt x="224" y="421"/>
                    <a:pt x="224" y="421"/>
                    <a:pt x="224" y="421"/>
                  </a:cubicBezTo>
                  <a:close/>
                  <a:moveTo>
                    <a:pt x="418" y="335"/>
                  </a:moveTo>
                  <a:cubicBezTo>
                    <a:pt x="364" y="355"/>
                    <a:pt x="364" y="355"/>
                    <a:pt x="364" y="355"/>
                  </a:cubicBezTo>
                  <a:cubicBezTo>
                    <a:pt x="364" y="434"/>
                    <a:pt x="364" y="434"/>
                    <a:pt x="364" y="434"/>
                  </a:cubicBezTo>
                  <a:cubicBezTo>
                    <a:pt x="391" y="402"/>
                    <a:pt x="391" y="402"/>
                    <a:pt x="391" y="402"/>
                  </a:cubicBezTo>
                  <a:cubicBezTo>
                    <a:pt x="418" y="414"/>
                    <a:pt x="418" y="414"/>
                    <a:pt x="418" y="414"/>
                  </a:cubicBezTo>
                  <a:cubicBezTo>
                    <a:pt x="418" y="374"/>
                    <a:pt x="418" y="374"/>
                    <a:pt x="418" y="374"/>
                  </a:cubicBezTo>
                  <a:cubicBezTo>
                    <a:pt x="442" y="365"/>
                    <a:pt x="442" y="365"/>
                    <a:pt x="442" y="365"/>
                  </a:cubicBezTo>
                  <a:cubicBezTo>
                    <a:pt x="453" y="360"/>
                    <a:pt x="457" y="356"/>
                    <a:pt x="457" y="346"/>
                  </a:cubicBezTo>
                  <a:cubicBezTo>
                    <a:pt x="457" y="283"/>
                    <a:pt x="457" y="283"/>
                    <a:pt x="457" y="283"/>
                  </a:cubicBezTo>
                  <a:cubicBezTo>
                    <a:pt x="457" y="278"/>
                    <a:pt x="455" y="274"/>
                    <a:pt x="451" y="272"/>
                  </a:cubicBezTo>
                  <a:cubicBezTo>
                    <a:pt x="400" y="242"/>
                    <a:pt x="400" y="242"/>
                    <a:pt x="400" y="242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03" y="322"/>
                    <a:pt x="193" y="320"/>
                    <a:pt x="187" y="314"/>
                  </a:cubicBezTo>
                  <a:cubicBezTo>
                    <a:pt x="56" y="197"/>
                    <a:pt x="56" y="197"/>
                    <a:pt x="56" y="19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24" y="378"/>
                    <a:pt x="224" y="378"/>
                    <a:pt x="224" y="378"/>
                  </a:cubicBezTo>
                  <a:cubicBezTo>
                    <a:pt x="432" y="299"/>
                    <a:pt x="432" y="299"/>
                    <a:pt x="432" y="29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18" y="347"/>
                    <a:pt x="418" y="347"/>
                    <a:pt x="418" y="347"/>
                  </a:cubicBezTo>
                  <a:cubicBezTo>
                    <a:pt x="418" y="335"/>
                    <a:pt x="418" y="335"/>
                    <a:pt x="418" y="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="1"/>
            </a:p>
          </p:txBody>
        </p:sp>
      </p:grpSp>
      <p:cxnSp>
        <p:nvCxnSpPr>
          <p:cNvPr id="12" name="直接连接符 11"/>
          <p:cNvCxnSpPr/>
          <p:nvPr/>
        </p:nvCxnSpPr>
        <p:spPr>
          <a:xfrm flipV="1">
            <a:off x="533400" y="3062225"/>
            <a:ext cx="10482135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03258" y="3770031"/>
            <a:ext cx="4765720" cy="1534434"/>
            <a:chOff x="4940677" y="4350014"/>
            <a:chExt cx="4765720" cy="1534434"/>
          </a:xfrm>
        </p:grpSpPr>
        <p:sp>
          <p:nvSpPr>
            <p:cNvPr id="21" name="文本框 20"/>
            <p:cNvSpPr txBox="1"/>
            <p:nvPr/>
          </p:nvSpPr>
          <p:spPr>
            <a:xfrm>
              <a:off x="4940677" y="4350014"/>
              <a:ext cx="4765720" cy="46166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跨交换机端口划分</a:t>
              </a:r>
              <a:r>
                <a:rPr lang="en-US" altLang="zh-CN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基本流程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183662" y="4923420"/>
              <a:ext cx="3768042" cy="96102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搭建网络拓扑图、创建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、配置交换机端口、测试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296776" y="3610216"/>
            <a:ext cx="4765719" cy="1558116"/>
            <a:chOff x="6412853" y="2140986"/>
            <a:chExt cx="4765719" cy="1558116"/>
          </a:xfrm>
        </p:grpSpPr>
        <p:sp>
          <p:nvSpPr>
            <p:cNvPr id="23" name="文本框 22"/>
            <p:cNvSpPr txBox="1"/>
            <p:nvPr/>
          </p:nvSpPr>
          <p:spPr>
            <a:xfrm>
              <a:off x="6463381" y="2140986"/>
              <a:ext cx="1687955" cy="46166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CN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标签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412853" y="2741151"/>
              <a:ext cx="4765719" cy="95795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在以太网数据帧中加入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个字节的VLAN标签</a:t>
              </a: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，使设备能够分辨不同的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VLAN</a:t>
              </a:r>
              <a:r>
                <a:rPr lang="zh-CN" altLang="en-US" sz="2000" b="1" dirty="0">
                  <a:latin typeface="Times New Roman" panose="02020603050405020304" pitchFamily="18" charset="0"/>
                  <a:ea typeface="黑体" charset="0"/>
                  <a:cs typeface="Times New Roman" panose="02020603050405020304" pitchFamily="18" charset="0"/>
                </a:rPr>
                <a:t>。</a:t>
              </a:r>
              <a:endPara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132383" y="2770662"/>
            <a:ext cx="637415" cy="523220"/>
            <a:chOff x="1352732" y="3484886"/>
            <a:chExt cx="637415" cy="523220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1445655" y="3516298"/>
              <a:ext cx="460399" cy="460399"/>
            </a:xfrm>
            <a:prstGeom prst="rect">
              <a:avLst/>
            </a:prstGeom>
            <a:solidFill>
              <a:srgbClr val="713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2732" y="3484886"/>
              <a:ext cx="637415" cy="523220"/>
            </a:xfrm>
            <a:prstGeom prst="rect">
              <a:avLst/>
            </a:prstGeom>
            <a:solidFill>
              <a:srgbClr val="5C2F7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8978" y="2817552"/>
            <a:ext cx="637415" cy="523220"/>
            <a:chOff x="5084782" y="3484886"/>
            <a:chExt cx="637415" cy="523220"/>
          </a:xfrm>
        </p:grpSpPr>
        <p:sp>
          <p:nvSpPr>
            <p:cNvPr id="15" name="矩形 14"/>
            <p:cNvSpPr>
              <a:spLocks noChangeAspect="1"/>
            </p:cNvSpPr>
            <p:nvPr/>
          </p:nvSpPr>
          <p:spPr>
            <a:xfrm>
              <a:off x="5168879" y="3516298"/>
              <a:ext cx="460399" cy="460399"/>
            </a:xfrm>
            <a:prstGeom prst="rect">
              <a:avLst/>
            </a:prstGeom>
            <a:solidFill>
              <a:srgbClr val="713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84782" y="3484886"/>
              <a:ext cx="637415" cy="523220"/>
            </a:xfrm>
            <a:prstGeom prst="rect">
              <a:avLst/>
            </a:prstGeom>
            <a:solidFill>
              <a:srgbClr val="5C2F7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20658" y="2765128"/>
            <a:ext cx="637415" cy="523220"/>
            <a:chOff x="8485293" y="3500113"/>
            <a:chExt cx="637415" cy="5232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矩形 15"/>
            <p:cNvSpPr>
              <a:spLocks noChangeAspect="1"/>
            </p:cNvSpPr>
            <p:nvPr/>
          </p:nvSpPr>
          <p:spPr>
            <a:xfrm>
              <a:off x="8552760" y="3516297"/>
              <a:ext cx="460399" cy="460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485293" y="3500113"/>
              <a:ext cx="637415" cy="523220"/>
            </a:xfrm>
            <a:prstGeom prst="rect">
              <a:avLst/>
            </a:prstGeom>
            <a:solidFill>
              <a:srgbClr val="5C2F7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893378" y="1146626"/>
            <a:ext cx="3330611" cy="1583951"/>
            <a:chOff x="6158369" y="2172859"/>
            <a:chExt cx="3330611" cy="1583951"/>
          </a:xfrm>
        </p:grpSpPr>
        <p:sp>
          <p:nvSpPr>
            <p:cNvPr id="56" name="文本框 55"/>
            <p:cNvSpPr txBox="1"/>
            <p:nvPr/>
          </p:nvSpPr>
          <p:spPr>
            <a:xfrm>
              <a:off x="6158369" y="2172859"/>
              <a:ext cx="177220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Trunk</a:t>
              </a:r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端口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158369" y="2741151"/>
              <a:ext cx="3330611" cy="101565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属于多个</a:t>
              </a:r>
              <a:r>
                <a:rPr lang="en-GB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VLAN</a:t>
              </a: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，可以转发多个</a:t>
              </a:r>
              <a:r>
                <a:rPr lang="en-US" altLang="zh-CN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VLAN</a:t>
              </a:r>
              <a:r>
                <a:rPr lang="zh-CN" altLang="en-US" sz="2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数据。</a:t>
              </a:r>
              <a:endPara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6387150"/>
            <a:ext cx="12192000" cy="633170"/>
            <a:chOff x="0" y="6224830"/>
            <a:chExt cx="12192000" cy="633170"/>
          </a:xfrm>
          <a:solidFill>
            <a:srgbClr val="FBE6D7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7" name="组合 6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19" name="圆角矩形 18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圆角矩形 19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" name="矩形 9"/>
                <p:cNvSpPr/>
                <p:nvPr/>
              </p:nvSpPr>
              <p:spPr>
                <a:xfrm>
                  <a:off x="5083438" y="178710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6654967" y="181653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sz="20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8122461" y="181653"/>
                  <a:ext cx="1210580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9798024" y="178710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>
                <a:off x="9981743" y="6261543"/>
                <a:ext cx="1210580" cy="400105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744148" y="6258600"/>
              <a:ext cx="1210580" cy="400105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59209" y="353596"/>
            <a:ext cx="2153976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pic>
        <p:nvPicPr>
          <p:cNvPr id="40" name="图片 39" descr="文本&#10;&#10;低可信度描述已自动生成">
            <a:extLst>
              <a:ext uri="{FF2B5EF4-FFF2-40B4-BE49-F238E27FC236}">
                <a16:creationId xmlns:a16="http://schemas.microsoft.com/office/drawing/2014/main" id="{0A0E4B80-0C14-4BEC-915B-D72669955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5B3964-087C-4FE3-9644-AD7A0373A47A}"/>
              </a:ext>
            </a:extLst>
          </p:cNvPr>
          <p:cNvSpPr txBox="1"/>
          <p:nvPr/>
        </p:nvSpPr>
        <p:spPr>
          <a:xfrm>
            <a:off x="744148" y="5524500"/>
            <a:ext cx="9903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使用教材：王崇刚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王道乾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李黔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计算机网络技术基础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[M]. 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航空工业出版社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2021.</a:t>
            </a:r>
          </a:p>
          <a:p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课后资源：</a:t>
            </a:r>
            <a:r>
              <a:rPr lang="en-US" altLang="zh-CN" sz="2000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4"/>
              </a:rPr>
              <a:t> </a:t>
            </a:r>
            <a:r>
              <a:rPr lang="en-US" altLang="zh-CN" sz="2000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5"/>
              </a:rPr>
              <a:t>https://gitee.com/GuoBaoYong/computer-networks</a:t>
            </a:r>
            <a:endParaRPr lang="zh-CN" altLang="en-US" sz="2000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1371" y="1316765"/>
            <a:ext cx="11491116" cy="5568619"/>
          </a:xfrm>
          <a:prstGeom prst="rect">
            <a:avLst/>
          </a:prstGeom>
          <a:noFill/>
        </p:spPr>
        <p:txBody>
          <a:bodyPr wrap="square" lIns="121920" tIns="60960" rIns="121920" bIns="6096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目前，已发表</a:t>
            </a:r>
            <a:r>
              <a:rPr lang="en-US" altLang="zh-CN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SCI</a:t>
            </a:r>
            <a:r>
              <a:rPr lang="zh-CN" altLang="en-US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论文</a:t>
            </a:r>
            <a:r>
              <a:rPr lang="en-US" altLang="zh-CN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篇，</a:t>
            </a:r>
            <a:r>
              <a:rPr lang="en-US" altLang="zh-CN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CSCD</a:t>
            </a:r>
            <a:r>
              <a:rPr lang="zh-CN" altLang="en-US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核心</a:t>
            </a:r>
            <a:r>
              <a:rPr lang="en-US" altLang="zh-CN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篇，学科竞赛奖励</a:t>
            </a:r>
            <a:r>
              <a:rPr lang="en-US" altLang="zh-CN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项，软件著作权</a:t>
            </a:r>
            <a:r>
              <a:rPr lang="en-US" altLang="zh-CN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933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VKECE-3D: energy-efficient coverage enhancement in three-dimensional heterogeneous wireless sensor networks based on 3D-voronoi and K-means algorithm(SCI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IF=3.9)</a:t>
            </a: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novel energy-efficient scheduling method for three-dimensional heterogeneous wireless sensor networks based on improved memetic algorithm and node cooperation strategy(SCI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IF=2.6)</a:t>
            </a: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基于改进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GWO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和贪婪算法的覆盖优化方法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(CSCD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核心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</a:t>
            </a:r>
            <a:r>
              <a:rPr lang="zh-CN" altLang="zh-CN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国家奖学金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年获西北师范大学学业二等奖学金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年和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2018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年均获</a:t>
            </a:r>
            <a:r>
              <a:rPr lang="zh-CN" altLang="en-US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国家励志奖学金</a:t>
            </a:r>
            <a:endParaRPr lang="en-US" altLang="zh-CN" sz="1933" b="1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年获得</a:t>
            </a:r>
            <a:r>
              <a:rPr lang="zh-CN" altLang="en-US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河南省优秀应届大中专毕业生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和河南科技学院优秀应届毕业生</a:t>
            </a:r>
            <a:endParaRPr lang="en-US" altLang="zh-CN" sz="1933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年、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年和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年在华为杯第十八届、十九届、二十届中国</a:t>
            </a:r>
            <a:r>
              <a:rPr lang="zh-CN" altLang="zh-CN" sz="1933" b="1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研究生数学建模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竞赛分别获国家二等奖和三等奖</a:t>
            </a:r>
            <a:endParaRPr lang="en-US" altLang="zh-CN" sz="1933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年和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年中国高校计算机大赛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网络技术挑战赛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EP2</a:t>
            </a:r>
            <a:r>
              <a:rPr lang="zh-CN" altLang="en-US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获西北赛区二等奖</a:t>
            </a:r>
            <a:endParaRPr lang="en-US" altLang="zh-CN" sz="1933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年蓝桥杯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研究生组获甘肃赛区一等奖和全国优秀奖</a:t>
            </a:r>
            <a:endParaRPr lang="en-US" altLang="zh-CN" sz="1933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年高教杯全国大学生数学建模竞赛获河南赛区二等奖</a:t>
            </a:r>
            <a:endParaRPr lang="en-US" altLang="zh-CN" sz="1933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80990" indent="-38099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年、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2018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年和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年在蓝桥杯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软件开发大学</a:t>
            </a:r>
            <a:r>
              <a:rPr lang="en-US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zh-CN" sz="1933" dirty="0">
                <a:ln w="0"/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组分别获省二等奖和三等奖</a:t>
            </a:r>
            <a:endParaRPr lang="en-US" altLang="zh-CN" sz="1933" dirty="0">
              <a:ln w="0"/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00EACE-3283-442A-9A79-0D271B43D0FC}"/>
              </a:ext>
            </a:extLst>
          </p:cNvPr>
          <p:cNvSpPr txBox="1"/>
          <p:nvPr/>
        </p:nvSpPr>
        <p:spPr>
          <a:xfrm>
            <a:off x="352188" y="548680"/>
            <a:ext cx="3648405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</a:p>
        </p:txBody>
      </p:sp>
    </p:spTree>
    <p:extLst>
      <p:ext uri="{BB962C8B-B14F-4D97-AF65-F5344CB8AC3E}">
        <p14:creationId xmlns:p14="http://schemas.microsoft.com/office/powerpoint/2010/main" val="5586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97408" y="964184"/>
            <a:ext cx="1146759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根据网络拓扑图，将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PC2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PC7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划分到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VLAN10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PC1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PC3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PC4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划分到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VLAN20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并测试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内和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间的通信，确保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内部的主机可以互相通信且能收到广播帧；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VLAN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之间的主机不可以互相通信且不能够收到广播帧。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48" y="2897124"/>
            <a:ext cx="5642718" cy="3420000"/>
          </a:xfrm>
          <a:prstGeom prst="rect">
            <a:avLst/>
          </a:prstGeom>
        </p:spPr>
      </p:pic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</a:t>
              </a:r>
              <a:r>
                <a:rPr kumimoji="1" lang="zh-CN" altLang="en-US" sz="2000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79A84C0-3695-458E-8E66-AFC6B09C676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23205" r="372" b="19786"/>
          <a:stretch>
            <a:fillRect/>
          </a:stretch>
        </p:blipFill>
        <p:spPr>
          <a:xfrm>
            <a:off x="7325352" y="0"/>
            <a:ext cx="2132471" cy="720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94CBCF-0272-4448-9BD5-4A65C49A0D7D}"/>
              </a:ext>
            </a:extLst>
          </p:cNvPr>
          <p:cNvGrpSpPr/>
          <p:nvPr/>
        </p:nvGrpSpPr>
        <p:grpSpPr>
          <a:xfrm>
            <a:off x="0" y="6387150"/>
            <a:ext cx="12192000" cy="633170"/>
            <a:chOff x="0" y="6224830"/>
            <a:chExt cx="12192000" cy="633170"/>
          </a:xfrm>
          <a:solidFill>
            <a:srgbClr val="FBE6D7"/>
          </a:soli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25CBFEF-8F74-4A03-94D1-E7488A50F5C2}"/>
                </a:ext>
              </a:extLst>
            </p:cNvPr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7726C741-0B5E-4A5E-9815-5674F531D022}"/>
                  </a:ext>
                </a:extLst>
              </p:cNvPr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109E583C-3E18-42F2-814C-E89322BEAF5E}"/>
                    </a:ext>
                  </a:extLst>
                </p:cNvPr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5" name="圆角矩形 18">
                    <a:extLst>
                      <a:ext uri="{FF2B5EF4-FFF2-40B4-BE49-F238E27FC236}">
                        <a16:creationId xmlns:a16="http://schemas.microsoft.com/office/drawing/2014/main" id="{5CF20FF0-C827-4948-8746-516A5F5822DD}"/>
                      </a:ext>
                    </a:extLst>
                  </p:cNvPr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圆角矩形 19">
                    <a:extLst>
                      <a:ext uri="{FF2B5EF4-FFF2-40B4-BE49-F238E27FC236}">
                        <a16:creationId xmlns:a16="http://schemas.microsoft.com/office/drawing/2014/main" id="{69D6BDF7-533A-4A11-AD0D-0FBC985EF559}"/>
                      </a:ext>
                    </a:extLst>
                  </p:cNvPr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1E6833F-FF61-4603-957D-2380A5EB248B}"/>
                    </a:ext>
                  </a:extLst>
                </p:cNvPr>
                <p:cNvSpPr/>
                <p:nvPr/>
              </p:nvSpPr>
              <p:spPr>
                <a:xfrm>
                  <a:off x="5083438" y="178710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3F54A0D-5164-422D-B999-E9D5BD63457C}"/>
                    </a:ext>
                  </a:extLst>
                </p:cNvPr>
                <p:cNvSpPr/>
                <p:nvPr/>
              </p:nvSpPr>
              <p:spPr>
                <a:xfrm>
                  <a:off x="6654967" y="181653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6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sz="20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413159DA-728E-4BFA-B871-AB91D6FE629C}"/>
                    </a:ext>
                  </a:extLst>
                </p:cNvPr>
                <p:cNvSpPr/>
                <p:nvPr/>
              </p:nvSpPr>
              <p:spPr>
                <a:xfrm>
                  <a:off x="8122461" y="181653"/>
                  <a:ext cx="1210580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DBFE757-37FE-4B4F-885F-67A469FD6623}"/>
                    </a:ext>
                  </a:extLst>
                </p:cNvPr>
                <p:cNvSpPr/>
                <p:nvPr/>
              </p:nvSpPr>
              <p:spPr>
                <a:xfrm>
                  <a:off x="9798024" y="178710"/>
                  <a:ext cx="1002512" cy="400105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sz="20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D5A3094-A0F9-4588-A535-2A693A21A58F}"/>
                  </a:ext>
                </a:extLst>
              </p:cNvPr>
              <p:cNvSpPr/>
              <p:nvPr/>
            </p:nvSpPr>
            <p:spPr>
              <a:xfrm>
                <a:off x="9981743" y="6261543"/>
                <a:ext cx="1210580" cy="400105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FF0414A-42A6-473A-BE56-C3E0A61A3C71}"/>
                </a:ext>
              </a:extLst>
            </p:cNvPr>
            <p:cNvSpPr/>
            <p:nvPr/>
          </p:nvSpPr>
          <p:spPr>
            <a:xfrm>
              <a:off x="744148" y="6258600"/>
              <a:ext cx="1210580" cy="400105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 descr="文本&#10;&#10;低可信度描述已自动生成">
            <a:extLst>
              <a:ext uri="{FF2B5EF4-FFF2-40B4-BE49-F238E27FC236}">
                <a16:creationId xmlns:a16="http://schemas.microsoft.com/office/drawing/2014/main" id="{4C8C3398-F7E1-4498-9CA8-282C5426FC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713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713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-635" y="4556125"/>
            <a:ext cx="121926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rgbClr val="713D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同学们，再见！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23532" y="1415532"/>
            <a:ext cx="11544299" cy="3154706"/>
          </a:xfrm>
          <a:prstGeom prst="rect">
            <a:avLst/>
          </a:prstGeom>
          <a:solidFill>
            <a:srgbClr val="652576"/>
          </a:solidFill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22101"/>
            <a:ext cx="12192000" cy="3654674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480502"/>
            <a:ext cx="12192000" cy="77108"/>
          </a:xfrm>
          <a:prstGeom prst="rect">
            <a:avLst/>
          </a:prstGeom>
          <a:solidFill>
            <a:srgbClr val="713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0" y="2255858"/>
            <a:ext cx="12192000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虚拟局域网技术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跨交换机端口的</a:t>
            </a:r>
            <a:r>
              <a:rPr lang="en-US" altLang="zh-CN" sz="4000" b="1" dirty="0">
                <a:solidFill>
                  <a:schemeClr val="bg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VLAN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划分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 Bold" panose="02020603050405020304" charset="0"/>
            </a:endParaRPr>
          </a:p>
          <a:p>
            <a:pPr algn="ctr">
              <a:lnSpc>
                <a:spcPct val="150000"/>
              </a:lnSpc>
            </a:pP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 Bold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使用教材：王崇刚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王道乾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李黔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.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计算机网络技术基础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[M].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北京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: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航空工业出版社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 Bold" panose="02020603050405020304" charset="0"/>
              </a:rPr>
              <a:t>, 2021.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 Bold" panose="020206030504050203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79312" y="624225"/>
            <a:ext cx="4515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5C2F7D"/>
                </a:solidFill>
                <a:latin typeface="楷体" charset="0"/>
                <a:ea typeface="楷体" charset="0"/>
                <a:sym typeface="+mn-ea"/>
              </a:rPr>
              <a:t>《</a:t>
            </a:r>
            <a:r>
              <a:rPr lang="zh-CN" altLang="en-US" sz="4800" b="1" dirty="0">
                <a:solidFill>
                  <a:srgbClr val="5C2F7D"/>
                </a:solidFill>
                <a:latin typeface="楷体" charset="0"/>
                <a:ea typeface="楷体" charset="0"/>
                <a:sym typeface="+mn-ea"/>
              </a:rPr>
              <a:t>计算机网络</a:t>
            </a:r>
            <a:r>
              <a:rPr lang="en-US" altLang="zh-CN" sz="4800" b="1" dirty="0">
                <a:solidFill>
                  <a:srgbClr val="5C2F7D"/>
                </a:solidFill>
                <a:latin typeface="楷体" charset="0"/>
                <a:ea typeface="楷体" charset="0"/>
                <a:sym typeface="+mn-ea"/>
              </a:rPr>
              <a:t>》</a:t>
            </a:r>
            <a:endParaRPr lang="zh-CN" altLang="en-US" sz="4800" dirty="0"/>
          </a:p>
        </p:txBody>
      </p:sp>
      <p:pic>
        <p:nvPicPr>
          <p:cNvPr id="10" name="图片 9" descr="文本&#10;&#10;低可信度描述已自动生成">
            <a:extLst>
              <a:ext uri="{FF2B5EF4-FFF2-40B4-BE49-F238E27FC236}">
                <a16:creationId xmlns:a16="http://schemas.microsoft.com/office/drawing/2014/main" id="{707A653F-0A7F-40A3-B492-16032C0D3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561750" y="2101133"/>
          <a:ext cx="10836164" cy="225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91070" y="4579689"/>
            <a:ext cx="48616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上划分局域网，把网络资源和用户划分成多个小的虚拟工作组，形成小的广播域，隔离大的广播域。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85729" y="4531376"/>
            <a:ext cx="28584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Arial" panose="020B060402020209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提高网络安全性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buFont typeface="Arial" panose="020B060402020209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控制网络广播域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buFont typeface="Arial" panose="020B060402020209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提高组网灵活性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39" name="组合 38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44" name="圆角矩形 43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圆角矩形 44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0" name="矩形 39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" name="矩形 37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2376959" y="965704"/>
            <a:ext cx="73003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控制网络广播域、提高网组灵活性、提高网络安全性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72399" y="455724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简化网络管理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11497" y="-140483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控制广播风暴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52795" y="120277"/>
            <a:ext cx="54168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从逻辑上将局域网划分为不同的工作组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502877" y="406919"/>
            <a:ext cx="72635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提高网组灵活性、控制网络广播域、提高</a:t>
            </a:r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网络安全性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350596" y="2404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实现数据交换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196708" y="626152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控制网络广播域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447963" y="-219274"/>
            <a:ext cx="72635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控制网络广播域、提高网组灵活性、提高网络安全性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027182" y="801177"/>
            <a:ext cx="72635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提高网组灵活性、控制网络广播域、提高网路安全性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689693" y="-340755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确保网络安全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568816" y="-337602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提高网组灵活性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881709" y="351109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240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</a:rPr>
              <a:t>控制网络广播域</a:t>
            </a:r>
            <a:endParaRPr lang="zh-CN" altLang="en-US" sz="2400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9" name="图片 28" descr="文本&#10;&#10;低可信度描述已自动生成">
            <a:extLst>
              <a:ext uri="{FF2B5EF4-FFF2-40B4-BE49-F238E27FC236}">
                <a16:creationId xmlns:a16="http://schemas.microsoft.com/office/drawing/2014/main" id="{52A6DBF0-6030-46A8-8E57-05B675801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DEFEE8B-C9C1-F643-9E0E-687989411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DEFEE8B-C9C1-F643-9E0E-687989411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774195-4A57-3F41-AF8F-A29A73277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CC774195-4A57-3F41-AF8F-A29A73277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2E9964-DC3E-3F42-A6B1-09263980DB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1D2E9964-DC3E-3F42-A6B1-09263980DB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4 0.06481 L -1.90299 0.09722 " pathEditMode="relative" rAng="0" ptsTypes="AA">
                                      <p:cBhvr>
                                        <p:cTn id="23" dur="2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5755 -0.05324 L -1.47474 -0.0662 " pathEditMode="relative" rAng="0" ptsTypes="AA">
                                      <p:cBhvr>
                                        <p:cTn id="25" dur="1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15" y="-64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394 0.06482 L -1.90299 0.09723 " pathEditMode="relative" rAng="0" ptsTypes="AA">
                                      <p:cBhvr>
                                        <p:cTn id="27" dur="1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1589 0.06435 L -1.80104 0.09676 " pathEditMode="relative" rAng="0" ptsTypes="AA">
                                      <p:cBhvr>
                                        <p:cTn id="29" dur="1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393 0.06482 L -1.903 0.09723 " pathEditMode="relative" rAng="0" ptsTypes="AA">
                                      <p:cBhvr>
                                        <p:cTn id="31" dur="1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08359 0.06597 L -1.83333 0.09838 " pathEditMode="relative" rAng="0" ptsTypes="AA">
                                      <p:cBhvr>
                                        <p:cTn id="33" dur="19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01393 0.06481 L -1.90299 0.09722 " pathEditMode="relative" rAng="0" ptsTypes="AA">
                                      <p:cBhvr>
                                        <p:cTn id="38" dur="19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46" y="162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5961 0.06759 L -1.96264 0.08079 " pathEditMode="relative" rAng="0" ptsTypes="AA">
                                      <p:cBhvr>
                                        <p:cTn id="40" dur="2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43" y="64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302 0.06598 L -2.57461 0.11366 " pathEditMode="relative" rAng="0" ptsTypes="AA">
                                      <p:cBhvr>
                                        <p:cTn id="42" dur="2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88" y="238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1393 0.06481 L -2.07279 0.09236 " pathEditMode="relative" rAng="0" ptsTypes="AA">
                                      <p:cBhvr>
                                        <p:cTn id="44" dur="1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36" y="136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28281 0.07222 L -2.41719 0.10671 " pathEditMode="relative" rAng="0" ptsTypes="AA">
                                      <p:cBhvr>
                                        <p:cTn id="46" dur="1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19" y="171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1393 0.06482 L -2.50938 0.0963 " pathEditMode="relative" rAng="0" ptsTypes="AA">
                                      <p:cBhvr>
                                        <p:cTn id="48" dur="1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2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8" grpId="0"/>
      <p:bldP spid="9" grpId="0"/>
      <p:bldP spid="31" grpId="0"/>
      <p:bldP spid="3" grpId="0"/>
      <p:bldP spid="4" grpId="0"/>
      <p:bldP spid="5" grpId="0"/>
      <p:bldP spid="6" grpId="0"/>
      <p:bldP spid="7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85716" y="35209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问题的提出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576379" y="1508989"/>
            <a:ext cx="5398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一栋办公楼租给</a:t>
            </a:r>
            <a:r>
              <a:rPr kumimoji="1"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GB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GB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三家公司，并通过交换机组成一个物理层面的</a:t>
            </a:r>
            <a:r>
              <a:rPr kumimoji="1"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局域网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48186" y="4845028"/>
            <a:ext cx="325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广播风暴！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560946" y="3338465"/>
            <a:ext cx="5398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广播流量会泛滥到整个广播域，出现</a:t>
            </a:r>
            <a:r>
              <a:rPr kumimoji="1"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信息泄露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" y="2099499"/>
            <a:ext cx="6561043" cy="286680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69965" y="6444314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30" name="组合 29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34" name="组合 33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36" name="组合 35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41" name="圆角矩形 40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圆角矩形 41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7" name="矩形 36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 descr="文本&#10;&#10;低可信度描述已自动生成">
            <a:extLst>
              <a:ext uri="{FF2B5EF4-FFF2-40B4-BE49-F238E27FC236}">
                <a16:creationId xmlns:a16="http://schemas.microsoft.com/office/drawing/2014/main" id="{EA263884-47DE-4D9F-8470-E0E4BA61E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293446" y="4420130"/>
            <a:ext cx="1995213" cy="933236"/>
            <a:chOff x="-132342" y="3186458"/>
            <a:chExt cx="1967616" cy="933164"/>
          </a:xfrm>
        </p:grpSpPr>
        <p:cxnSp>
          <p:nvCxnSpPr>
            <p:cNvPr id="29" name="曲线连接符 28"/>
            <p:cNvCxnSpPr/>
            <p:nvPr/>
          </p:nvCxnSpPr>
          <p:spPr>
            <a:xfrm>
              <a:off x="-132342" y="3378738"/>
              <a:ext cx="1093213" cy="233130"/>
            </a:xfrm>
            <a:prstGeom prst="curvedConnector3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816620" y="3186458"/>
              <a:ext cx="1018654" cy="933164"/>
              <a:chOff x="816620" y="3186458"/>
              <a:chExt cx="1018654" cy="933164"/>
            </a:xfrm>
          </p:grpSpPr>
          <p:pic>
            <p:nvPicPr>
              <p:cNvPr id="31" name="图形 30" descr="DVD 播放器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3364" y="320522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816620" y="31864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Switch1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575323" y="2794981"/>
            <a:ext cx="1655019" cy="928998"/>
            <a:chOff x="3245415" y="3040854"/>
            <a:chExt cx="1655019" cy="928998"/>
          </a:xfrm>
        </p:grpSpPr>
        <p:grpSp>
          <p:nvGrpSpPr>
            <p:cNvPr id="34" name="组合 33"/>
            <p:cNvGrpSpPr/>
            <p:nvPr/>
          </p:nvGrpSpPr>
          <p:grpSpPr>
            <a:xfrm>
              <a:off x="3881780" y="3040854"/>
              <a:ext cx="1018654" cy="928998"/>
              <a:chOff x="4187330" y="3043058"/>
              <a:chExt cx="1018654" cy="928998"/>
            </a:xfrm>
            <a:solidFill>
              <a:srgbClr val="92D050"/>
            </a:solidFill>
          </p:grpSpPr>
          <p:pic>
            <p:nvPicPr>
              <p:cNvPr id="36" name="图形 35" descr="DVD 播放器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28717" y="30576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文本框 37"/>
              <p:cNvSpPr txBox="1"/>
              <p:nvPr/>
            </p:nvSpPr>
            <p:spPr>
              <a:xfrm>
                <a:off x="4187330" y="3043058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Switch2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曲线连接符 34"/>
            <p:cNvCxnSpPr/>
            <p:nvPr/>
          </p:nvCxnSpPr>
          <p:spPr>
            <a:xfrm flipV="1">
              <a:off x="3245415" y="3429690"/>
              <a:ext cx="772071" cy="14817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242321" y="1384561"/>
            <a:ext cx="1939849" cy="985079"/>
            <a:chOff x="2952154" y="1362592"/>
            <a:chExt cx="1939849" cy="985079"/>
          </a:xfrm>
        </p:grpSpPr>
        <p:grpSp>
          <p:nvGrpSpPr>
            <p:cNvPr id="40" name="组合 39"/>
            <p:cNvGrpSpPr/>
            <p:nvPr/>
          </p:nvGrpSpPr>
          <p:grpSpPr>
            <a:xfrm>
              <a:off x="3873349" y="1362592"/>
              <a:ext cx="1018654" cy="924420"/>
              <a:chOff x="4488996" y="1689219"/>
              <a:chExt cx="1018654" cy="924420"/>
            </a:xfrm>
          </p:grpSpPr>
          <p:pic>
            <p:nvPicPr>
              <p:cNvPr id="43" name="图形 42" descr="DVD 播放器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41123" y="16992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4" name="文本框 43"/>
              <p:cNvSpPr txBox="1"/>
              <p:nvPr/>
            </p:nvSpPr>
            <p:spPr>
              <a:xfrm>
                <a:off x="4488996" y="1689219"/>
                <a:ext cx="1018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Switch3</a:t>
                </a: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2" name="曲线连接符 41"/>
            <p:cNvCxnSpPr/>
            <p:nvPr/>
          </p:nvCxnSpPr>
          <p:spPr>
            <a:xfrm flipV="1">
              <a:off x="2952154" y="1741944"/>
              <a:ext cx="1105073" cy="605727"/>
            </a:xfrm>
            <a:prstGeom prst="curvedConnector3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532838" y="3034624"/>
            <a:ext cx="2177569" cy="2518816"/>
            <a:chOff x="4563" y="2106"/>
            <a:chExt cx="4836" cy="6079"/>
          </a:xfrm>
        </p:grpSpPr>
        <p:sp>
          <p:nvSpPr>
            <p:cNvPr id="101" name="矩形 100"/>
            <p:cNvSpPr/>
            <p:nvPr/>
          </p:nvSpPr>
          <p:spPr>
            <a:xfrm>
              <a:off x="5368" y="4707"/>
              <a:ext cx="3170" cy="3478"/>
            </a:xfrm>
            <a:prstGeom prst="rect">
              <a:avLst/>
            </a:prstGeom>
            <a:solidFill>
              <a:srgbClr val="441272"/>
            </a:solidFill>
            <a:ln>
              <a:noFill/>
            </a:ln>
            <a:scene3d>
              <a:camera prst="isometricTopUp"/>
              <a:lightRig rig="threePt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4563" y="4386"/>
              <a:ext cx="2835" cy="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6564" y="4386"/>
              <a:ext cx="2835" cy="2835"/>
            </a:xfrm>
            <a:prstGeom prst="rect">
              <a:avLst/>
            </a:prstGeom>
            <a:solidFill>
              <a:srgbClr val="F6DFC0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5537" y="2487"/>
              <a:ext cx="2953" cy="3240"/>
            </a:xfrm>
            <a:prstGeom prst="rect">
              <a:avLst/>
            </a:prstGeom>
            <a:solidFill>
              <a:srgbClr val="441272">
                <a:alpha val="76863"/>
              </a:srgbClr>
            </a:solidFill>
            <a:ln>
              <a:noFill/>
            </a:ln>
            <a:scene3d>
              <a:camera prst="isometricTopUp"/>
              <a:lightRig rig="threePt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4563" y="2106"/>
              <a:ext cx="2835" cy="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6564" y="2106"/>
              <a:ext cx="2835" cy="2835"/>
            </a:xfrm>
            <a:prstGeom prst="rect">
              <a:avLst/>
            </a:prstGeom>
            <a:solidFill>
              <a:srgbClr val="F6DFC0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矩形 83"/>
          <p:cNvSpPr/>
          <p:nvPr/>
        </p:nvSpPr>
        <p:spPr>
          <a:xfrm>
            <a:off x="1622074" y="4389124"/>
            <a:ext cx="422366" cy="396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882788" y="4324900"/>
            <a:ext cx="118875" cy="399431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107479" y="4131400"/>
            <a:ext cx="422366" cy="3965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2084965" y="3212378"/>
            <a:ext cx="422366" cy="52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1622524" y="3424109"/>
            <a:ext cx="422366" cy="52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1880987" y="3370659"/>
            <a:ext cx="118875" cy="524978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1669354" y="3804066"/>
            <a:ext cx="434073" cy="145022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TopUp"/>
            <a:lightRig rig="threePt" dir="t">
              <a:rot lat="0" lon="0" rev="0"/>
            </a:lightRig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47030" y="3151469"/>
            <a:ext cx="118875" cy="524978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2141250" y="3615124"/>
            <a:ext cx="434073" cy="14460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TopUp"/>
            <a:lightRig rig="threePt" dir="t">
              <a:rot lat="0" lon="0" rev="0"/>
            </a:lightRig>
          </a:scene3d>
          <a:sp3d extrusionH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2369544" y="4067176"/>
            <a:ext cx="118875" cy="399431"/>
          </a:xfrm>
          <a:prstGeom prst="rect">
            <a:avLst/>
          </a:prstGeom>
          <a:solidFill>
            <a:srgbClr val="5EA1DD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43497" y="2116312"/>
            <a:ext cx="1329686" cy="1342485"/>
          </a:xfrm>
          <a:prstGeom prst="rect">
            <a:avLst/>
          </a:prstGeom>
          <a:solidFill>
            <a:srgbClr val="713D85"/>
          </a:solidFill>
          <a:ln>
            <a:noFill/>
          </a:ln>
          <a:scene3d>
            <a:camera prst="isometricTopUp"/>
            <a:lightRig rig="threePt" dir="t"/>
          </a:scene3d>
          <a:sp3d extrusionH="120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1965189" y="4580378"/>
            <a:ext cx="331408" cy="457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433855" y="1942517"/>
            <a:ext cx="1276393" cy="1174590"/>
          </a:xfrm>
          <a:prstGeom prst="rect">
            <a:avLst/>
          </a:prstGeom>
          <a:solidFill>
            <a:srgbClr val="F6DFC0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32839" y="1943137"/>
            <a:ext cx="1276393" cy="1174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63760" y="1145952"/>
            <a:ext cx="1329686" cy="1342485"/>
          </a:xfrm>
          <a:prstGeom prst="rect">
            <a:avLst/>
          </a:prstGeom>
          <a:solidFill>
            <a:srgbClr val="713D85"/>
          </a:solidFill>
          <a:ln>
            <a:noFill/>
          </a:ln>
          <a:scene3d>
            <a:camera prst="isometricTopUp"/>
            <a:lightRig rig="threePt" dir="t"/>
          </a:scene3d>
          <a:sp3d extrusionH="1206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1651202" y="2081655"/>
            <a:ext cx="929077" cy="876781"/>
            <a:chOff x="4450511" y="1500362"/>
            <a:chExt cx="1310204" cy="1236458"/>
          </a:xfrm>
        </p:grpSpPr>
        <p:sp>
          <p:nvSpPr>
            <p:cNvPr id="66" name="矩形 65"/>
            <p:cNvSpPr/>
            <p:nvPr/>
          </p:nvSpPr>
          <p:spPr>
            <a:xfrm>
              <a:off x="5069205" y="1586256"/>
              <a:ext cx="595630" cy="7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38775" y="1500361"/>
              <a:ext cx="167640" cy="740337"/>
            </a:xfrm>
            <a:prstGeom prst="rect">
              <a:avLst/>
            </a:prstGeom>
            <a:solidFill>
              <a:srgbClr val="5EA1DD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148580" y="2154218"/>
              <a:ext cx="612140" cy="2039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scene3d>
              <a:camera prst="isometricTopUp"/>
              <a:lightRig rig="threePt" dir="t">
                <a:rot lat="0" lon="0" rev="0"/>
              </a:lightRig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4450518" y="1964927"/>
              <a:ext cx="595630" cy="7403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4820088" y="1879032"/>
              <a:ext cx="167640" cy="740337"/>
            </a:xfrm>
            <a:prstGeom prst="rect">
              <a:avLst/>
            </a:prstGeom>
            <a:solidFill>
              <a:srgbClr val="5EA1DD"/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29893" y="2532889"/>
              <a:ext cx="612140" cy="20392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scene3d>
              <a:camera prst="isometricTopUp"/>
              <a:lightRig rig="threePt" dir="t">
                <a:rot lat="0" lon="0" rev="0"/>
              </a:lightRig>
            </a:scene3d>
            <a:sp3d extrusionH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682652" y="2456712"/>
            <a:ext cx="12636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94402" y="3463279"/>
            <a:ext cx="12503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705415" y="4427759"/>
            <a:ext cx="12414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39895" y="1850079"/>
            <a:ext cx="6106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三家公司在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楼、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楼都设有不同的办公室。</a:t>
            </a:r>
            <a:endParaRPr lang="zh-CN" altLang="en-US" sz="2400" b="1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639895" y="3378301"/>
            <a:ext cx="6211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公司需求：希望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物理位置不动</a:t>
            </a: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的情况下，能够分割广播域。</a:t>
            </a:r>
            <a:endParaRPr lang="zh-CN" altLang="en-US" sz="2400" b="1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9965" y="355549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问题的提出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9965" y="6444314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4" name="组合 3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6" name="组合 5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26" name="圆角矩形 25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圆角矩形 26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1" name="矩形 20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5" name="图片 64" descr="文本&#10;&#10;低可信度描述已自动生成">
            <a:extLst>
              <a:ext uri="{FF2B5EF4-FFF2-40B4-BE49-F238E27FC236}">
                <a16:creationId xmlns:a16="http://schemas.microsoft.com/office/drawing/2014/main" id="{6F51BE76-C112-4FE7-B0C3-CE09872BF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2927655" y="1364737"/>
          <a:ext cx="7979230" cy="5278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34750" y="1526549"/>
            <a:ext cx="28924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广播流量会泛滥到整个广播域。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2306" y="4379773"/>
            <a:ext cx="2854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物理位置不动的情况下，能够分割广播域。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1187" y="427115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问题的解决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99322" y="1531676"/>
            <a:ext cx="40455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更改交换机端口的配置，跨交换机端口划分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00" y="1942048"/>
            <a:ext cx="3031183" cy="404157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3" name="组合 22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30" name="圆角矩形 29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圆角矩形 30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6" name="矩形 2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图片 31" descr="文本&#10;&#10;低可信度描述已自动生成">
            <a:extLst>
              <a:ext uri="{FF2B5EF4-FFF2-40B4-BE49-F238E27FC236}">
                <a16:creationId xmlns:a16="http://schemas.microsoft.com/office/drawing/2014/main" id="{196941A9-095B-49B8-944B-71D28978B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3" y="1064818"/>
            <a:ext cx="6298748" cy="495489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843000" y="1178772"/>
            <a:ext cx="5051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更改交换机端口配置，进行</a:t>
            </a:r>
            <a:r>
              <a:rPr kumimoji="1" lang="en-US" altLang="zh-CN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kumimoji="1" lang="zh-CN" altLang="en-US" sz="4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划分！</a:t>
            </a:r>
          </a:p>
        </p:txBody>
      </p:sp>
      <p:pic>
        <p:nvPicPr>
          <p:cNvPr id="20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213423" y="1604665"/>
            <a:ext cx="513748" cy="32574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528350" y="1295558"/>
            <a:ext cx="707012" cy="3957777"/>
          </a:xfrm>
          <a:prstGeom prst="rect">
            <a:avLst/>
          </a:prstGeom>
          <a:solidFill>
            <a:srgbClr val="00FA00">
              <a:alpha val="32430"/>
            </a:srgbClr>
          </a:solidFill>
          <a:ln>
            <a:solidFill>
              <a:schemeClr val="accent6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98028" y="1295559"/>
            <a:ext cx="707012" cy="3957776"/>
          </a:xfrm>
          <a:prstGeom prst="rect">
            <a:avLst/>
          </a:prstGeom>
          <a:solidFill>
            <a:srgbClr val="0070C0">
              <a:alpha val="15011"/>
            </a:srgbClr>
          </a:solidFill>
          <a:ln>
            <a:solidFill>
              <a:schemeClr val="accent1">
                <a:lumMod val="75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561729" y="1295558"/>
            <a:ext cx="707012" cy="3947504"/>
          </a:xfrm>
          <a:prstGeom prst="rect">
            <a:avLst/>
          </a:prstGeom>
          <a:solidFill>
            <a:srgbClr val="C00000">
              <a:alpha val="15011"/>
            </a:srgbClr>
          </a:solidFill>
          <a:ln>
            <a:solidFill>
              <a:schemeClr val="accent2">
                <a:lumMod val="60000"/>
                <a:lumOff val="40000"/>
                <a:alpha val="16936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9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6633" y="1651848"/>
            <a:ext cx="513748" cy="325747"/>
          </a:xfrm>
          <a:prstGeom prst="rect">
            <a:avLst/>
          </a:prstGeom>
        </p:spPr>
      </p:pic>
      <p:pic>
        <p:nvPicPr>
          <p:cNvPr id="30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79563" y="5347335"/>
            <a:ext cx="513748" cy="325747"/>
          </a:xfrm>
          <a:prstGeom prst="rect">
            <a:avLst/>
          </a:prstGeom>
        </p:spPr>
      </p:pic>
      <p:pic>
        <p:nvPicPr>
          <p:cNvPr id="31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3392" y="4541919"/>
            <a:ext cx="513748" cy="32574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239602" y="5383653"/>
            <a:ext cx="117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公司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VLAN10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07538" y="5384287"/>
            <a:ext cx="121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公司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VLAN20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06376" y="5412638"/>
            <a:ext cx="117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公司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VLAN30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17331" y="3857690"/>
            <a:ext cx="5242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0245" indent="-342900" algn="just">
              <a:buFont typeface="Wingdings" panose="05000000000000000000" pitchFamily="2" charset="2"/>
              <a:buChar char="Ø"/>
            </a:pP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技术，可以不改变任何布线，也可以不插拔交换机端口，进行广播域的隔离。</a:t>
            </a:r>
            <a:endParaRPr lang="en-US" altLang="zh-CN" sz="24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7345" algn="just"/>
            <a:endParaRPr lang="en-US" altLang="zh-CN" sz="18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1187" y="3804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问题的解决</a:t>
            </a:r>
          </a:p>
        </p:txBody>
      </p:sp>
      <p:pic>
        <p:nvPicPr>
          <p:cNvPr id="17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16690" y="5316056"/>
            <a:ext cx="513748" cy="325747"/>
          </a:xfrm>
          <a:prstGeom prst="rect">
            <a:avLst/>
          </a:prstGeom>
        </p:spPr>
      </p:pic>
      <p:pic>
        <p:nvPicPr>
          <p:cNvPr id="18" name="图片 72" descr="216021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750" y="3157543"/>
            <a:ext cx="513748" cy="325747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0" y="6434153"/>
            <a:ext cx="12192000" cy="633170"/>
            <a:chOff x="0" y="6224830"/>
            <a:chExt cx="12192000" cy="633170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22" name="组合 21"/>
            <p:cNvGrpSpPr/>
            <p:nvPr/>
          </p:nvGrpSpPr>
          <p:grpSpPr>
            <a:xfrm>
              <a:off x="0" y="6224830"/>
              <a:ext cx="12192000" cy="633170"/>
              <a:chOff x="0" y="6224830"/>
              <a:chExt cx="12192000" cy="633170"/>
            </a:xfrm>
            <a:grpFill/>
          </p:grpSpPr>
          <p:grpSp>
            <p:nvGrpSpPr>
              <p:cNvPr id="25" name="组合 24"/>
              <p:cNvGrpSpPr/>
              <p:nvPr/>
            </p:nvGrpSpPr>
            <p:grpSpPr>
              <a:xfrm>
                <a:off x="0" y="6224830"/>
                <a:ext cx="12192000" cy="633170"/>
                <a:chOff x="2999387" y="144940"/>
                <a:chExt cx="10096500" cy="633170"/>
              </a:xfrm>
              <a:grpFill/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2999387" y="144940"/>
                  <a:ext cx="10096500" cy="633170"/>
                  <a:chOff x="2584397" y="217491"/>
                  <a:chExt cx="10096500" cy="439541"/>
                </a:xfrm>
                <a:grpFill/>
              </p:grpSpPr>
              <p:sp>
                <p:nvSpPr>
                  <p:cNvPr id="40" name="圆角矩形 39"/>
                  <p:cNvSpPr/>
                  <p:nvPr/>
                </p:nvSpPr>
                <p:spPr>
                  <a:xfrm>
                    <a:off x="2584397" y="217491"/>
                    <a:ext cx="10083800" cy="32860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圆角矩形 40"/>
                  <p:cNvSpPr/>
                  <p:nvPr/>
                </p:nvSpPr>
                <p:spPr>
                  <a:xfrm flipV="1">
                    <a:off x="2597097" y="621032"/>
                    <a:ext cx="10083800" cy="36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6" name="矩形 35"/>
                <p:cNvSpPr/>
                <p:nvPr/>
              </p:nvSpPr>
              <p:spPr>
                <a:xfrm>
                  <a:off x="5125918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情境导入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697446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accent5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传授新知</a:t>
                  </a:r>
                  <a:endParaRPr lang="en-US" altLang="zh-CN" b="1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8268975" y="181653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巩固练习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9840504" y="178710"/>
                  <a:ext cx="917553" cy="369328"/>
                </a:xfrm>
                <a:prstGeom prst="rect">
                  <a:avLst/>
                </a:prstGeom>
                <a:grpFill/>
              </p:spPr>
              <p:txBody>
                <a:bodyPr wrap="none" lIns="91436" tIns="45718" rIns="91436" bIns="45718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bg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课堂小结</a:t>
                  </a:r>
                  <a:endParaRPr lang="en-US" altLang="zh-CN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6" name="矩形 25"/>
              <p:cNvSpPr/>
              <p:nvPr/>
            </p:nvSpPr>
            <p:spPr>
              <a:xfrm>
                <a:off x="10033039" y="6261543"/>
                <a:ext cx="1107988" cy="369328"/>
              </a:xfrm>
              <a:prstGeom prst="rect">
                <a:avLst/>
              </a:prstGeom>
              <a:grpFill/>
            </p:spPr>
            <p:txBody>
              <a:bodyPr wrap="none" lIns="91436" tIns="45718" rIns="91436" bIns="45718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课后作业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795444" y="6258600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回顾复习</a:t>
              </a:r>
              <a:endPara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图片 41" descr="文本&#10;&#10;低可信度描述已自动生成">
            <a:extLst>
              <a:ext uri="{FF2B5EF4-FFF2-40B4-BE49-F238E27FC236}">
                <a16:creationId xmlns:a16="http://schemas.microsoft.com/office/drawing/2014/main" id="{B1CFB3E1-7D84-48C9-AB2B-B9DC38E42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23" y="0"/>
            <a:ext cx="2734177" cy="720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-0.18907 0.002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0261 0.519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2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0.00156 -0.141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70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8.33333E-7 -0.2988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15404 0.0006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19661 -0.0009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3" grpId="0"/>
      <p:bldP spid="3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13*52"/>
  <p:tag name="TABLE_ENDDRAG_RECT" val="130*172*813*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27*41"/>
  <p:tag name="TABLE_ENDDRAG_RECT" val="116*106*827*4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"/>
  <p:tag name="PROBLEMHASREMARK" val="False"/>
  <p:tag name="PROBLEMVOICEALLOW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2099</Words>
  <Application>Microsoft Office PowerPoint</Application>
  <PresentationFormat>宽屏</PresentationFormat>
  <Paragraphs>479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Times New Roman Regular</vt:lpstr>
      <vt:lpstr>等线</vt:lpstr>
      <vt:lpstr>黑体</vt:lpstr>
      <vt:lpstr>黑体</vt:lpstr>
      <vt:lpstr>KaiTi</vt:lpstr>
      <vt:lpstr>KaiTi</vt:lpstr>
      <vt:lpstr>微软雅黑</vt:lpstr>
      <vt:lpstr>Arial</vt:lpstr>
      <vt:lpstr>Calibri</vt:lpstr>
      <vt:lpstr>Calibri Light</vt:lpstr>
      <vt:lpstr>Times New Roman</vt:lpstr>
      <vt:lpstr>Times New Roman Bold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保永 郭</cp:lastModifiedBy>
  <cp:revision>359</cp:revision>
  <dcterms:created xsi:type="dcterms:W3CDTF">2023-11-10T08:30:35Z</dcterms:created>
  <dcterms:modified xsi:type="dcterms:W3CDTF">2024-07-15T09:43:01Z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2052-6.2.2.8394</vt:lpwstr>
  </property>
  <property fmtid="{D5CDD505-2E9C-101B-9397-08002B2CF9AE}" pid="3" name="ICV">
    <vt:lpwstr>3E37388CF52901844B4E9964C8AAB7CB_43</vt:lpwstr>
  </property>
</Properties>
</file>